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94" r:id="rId1"/>
    <p:sldMasterId id="2147483906" r:id="rId2"/>
  </p:sldMasterIdLst>
  <p:notesMasterIdLst>
    <p:notesMasterId r:id="rId30"/>
  </p:notesMasterIdLst>
  <p:sldIdLst>
    <p:sldId id="256" r:id="rId3"/>
    <p:sldId id="282" r:id="rId4"/>
    <p:sldId id="283" r:id="rId5"/>
    <p:sldId id="10466" r:id="rId6"/>
    <p:sldId id="10465" r:id="rId7"/>
    <p:sldId id="328" r:id="rId8"/>
    <p:sldId id="263" r:id="rId9"/>
    <p:sldId id="264" r:id="rId10"/>
    <p:sldId id="262" r:id="rId11"/>
    <p:sldId id="265" r:id="rId12"/>
    <p:sldId id="277" r:id="rId13"/>
    <p:sldId id="267" r:id="rId14"/>
    <p:sldId id="268" r:id="rId15"/>
    <p:sldId id="271" r:id="rId16"/>
    <p:sldId id="261" r:id="rId17"/>
    <p:sldId id="279" r:id="rId18"/>
    <p:sldId id="274" r:id="rId19"/>
    <p:sldId id="278" r:id="rId20"/>
    <p:sldId id="276" r:id="rId21"/>
    <p:sldId id="280" r:id="rId22"/>
    <p:sldId id="273" r:id="rId23"/>
    <p:sldId id="272" r:id="rId24"/>
    <p:sldId id="281" r:id="rId25"/>
    <p:sldId id="275" r:id="rId26"/>
    <p:sldId id="270" r:id="rId27"/>
    <p:sldId id="284" r:id="rId28"/>
    <p:sldId id="257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40FF"/>
    <a:srgbClr val="BAA259"/>
    <a:srgbClr val="E7C9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5046"/>
    <p:restoredTop sz="86406"/>
  </p:normalViewPr>
  <p:slideViewPr>
    <p:cSldViewPr snapToGrid="0">
      <p:cViewPr varScale="1">
        <p:scale>
          <a:sx n="117" d="100"/>
          <a:sy n="117" d="100"/>
        </p:scale>
        <p:origin x="176" y="48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6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20BA939-A501-4A26-859A-CA689D0DA809}" type="doc">
      <dgm:prSet loTypeId="urn:microsoft.com/office/officeart/2008/layout/LinedList" loCatId="list" qsTypeId="urn:microsoft.com/office/officeart/2005/8/quickstyle/simple2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2240F7BF-E23F-4E76-B473-73A68655FDC5}">
      <dgm:prSet/>
      <dgm:spPr/>
      <dgm:t>
        <a:bodyPr/>
        <a:lstStyle/>
        <a:p>
          <a:r>
            <a:rPr lang="en-US" dirty="0"/>
            <a:t>Why is this hard? </a:t>
          </a:r>
        </a:p>
        <a:p>
          <a:r>
            <a:rPr lang="en-US" dirty="0"/>
            <a:t>	</a:t>
          </a:r>
          <a:r>
            <a:rPr lang="en-US" i="1" dirty="0"/>
            <a:t>Statistical ”confidence” (</a:t>
          </a:r>
          <a:r>
            <a:rPr lang="en-US" i="1" dirty="0">
              <a:solidFill>
                <a:srgbClr val="FFC000"/>
              </a:solidFill>
            </a:rPr>
            <a:t>p-values</a:t>
          </a:r>
          <a:r>
            <a:rPr lang="en-US" i="1" dirty="0"/>
            <a:t>) are not the probabilities, needed and </a:t>
          </a:r>
          <a:r>
            <a:rPr lang="en-US" i="1" dirty="0">
              <a:solidFill>
                <a:srgbClr val="FF0000"/>
              </a:solidFill>
            </a:rPr>
            <a:t>don’t work </a:t>
          </a:r>
          <a:r>
            <a:rPr lang="en-US" i="1" dirty="0"/>
            <a:t>in an influence diagram </a:t>
          </a:r>
        </a:p>
      </dgm:t>
    </dgm:pt>
    <dgm:pt modelId="{74FA0BE2-A28F-4B40-8DD8-54236A602A69}" type="parTrans" cxnId="{D282815E-916B-448D-9582-957C0BAAEABA}">
      <dgm:prSet/>
      <dgm:spPr/>
      <dgm:t>
        <a:bodyPr/>
        <a:lstStyle/>
        <a:p>
          <a:endParaRPr lang="en-US"/>
        </a:p>
      </dgm:t>
    </dgm:pt>
    <dgm:pt modelId="{09072CBC-0425-4AA8-9338-E0AEE517B5CC}" type="sibTrans" cxnId="{D282815E-916B-448D-9582-957C0BAAEABA}">
      <dgm:prSet/>
      <dgm:spPr/>
      <dgm:t>
        <a:bodyPr/>
        <a:lstStyle/>
        <a:p>
          <a:endParaRPr lang="en-US"/>
        </a:p>
      </dgm:t>
    </dgm:pt>
    <dgm:pt modelId="{104B5A57-8129-E840-BBC1-099C760A51F6}">
      <dgm:prSet/>
      <dgm:spPr/>
      <dgm:t>
        <a:bodyPr/>
        <a:lstStyle/>
        <a:p>
          <a:r>
            <a:rPr lang="en-US" dirty="0"/>
            <a:t>How to resolve this? </a:t>
          </a:r>
        </a:p>
        <a:p>
          <a:r>
            <a:rPr lang="en-US" i="1" dirty="0"/>
            <a:t>Creating </a:t>
          </a:r>
          <a:r>
            <a:rPr lang="en-US" i="1" dirty="0">
              <a:solidFill>
                <a:srgbClr val="FFFF00"/>
              </a:solidFill>
            </a:rPr>
            <a:t>a Bayesian </a:t>
          </a:r>
          <a:r>
            <a:rPr lang="en-US" i="1" dirty="0"/>
            <a:t>model from data that can accept </a:t>
          </a:r>
          <a:r>
            <a:rPr lang="en-US" i="1" dirty="0">
              <a:solidFill>
                <a:srgbClr val="00B050"/>
              </a:solidFill>
            </a:rPr>
            <a:t>priors</a:t>
          </a:r>
          <a:r>
            <a:rPr lang="en-US" i="1" dirty="0"/>
            <a:t> and obtain the required </a:t>
          </a:r>
          <a:r>
            <a:rPr lang="en-US" i="1" dirty="0">
              <a:solidFill>
                <a:schemeClr val="tx2">
                  <a:lumMod val="75000"/>
                </a:schemeClr>
              </a:solidFill>
            </a:rPr>
            <a:t>posterior probability </a:t>
          </a:r>
          <a:r>
            <a:rPr lang="en-US" i="1" dirty="0">
              <a:solidFill>
                <a:schemeClr val="tx1"/>
              </a:solidFill>
            </a:rPr>
            <a:t>of outcomes</a:t>
          </a:r>
        </a:p>
      </dgm:t>
    </dgm:pt>
    <dgm:pt modelId="{49ADA99F-1740-6A4A-9423-3C7684DC80D0}" type="parTrans" cxnId="{73B8D08E-82A3-AD43-B031-3756A8192FAE}">
      <dgm:prSet/>
      <dgm:spPr/>
      <dgm:t>
        <a:bodyPr/>
        <a:lstStyle/>
        <a:p>
          <a:endParaRPr lang="en-US"/>
        </a:p>
      </dgm:t>
    </dgm:pt>
    <dgm:pt modelId="{EDBCD21C-5409-0141-A350-7B7CF0FE24FB}" type="sibTrans" cxnId="{73B8D08E-82A3-AD43-B031-3756A8192FAE}">
      <dgm:prSet/>
      <dgm:spPr/>
      <dgm:t>
        <a:bodyPr/>
        <a:lstStyle/>
        <a:p>
          <a:endParaRPr lang="en-US"/>
        </a:p>
      </dgm:t>
    </dgm:pt>
    <dgm:pt modelId="{2F08DE50-F3CD-8546-8ACB-D27561F229CA}">
      <dgm:prSet/>
      <dgm:spPr/>
      <dgm:t>
        <a:bodyPr/>
        <a:lstStyle/>
        <a:p>
          <a:endParaRPr lang="en-US" dirty="0"/>
        </a:p>
      </dgm:t>
    </dgm:pt>
    <dgm:pt modelId="{1646BE91-66C4-EC4E-897C-9981EE11FE57}" type="parTrans" cxnId="{24761539-F83A-0842-8A10-0A9185B3DBB0}">
      <dgm:prSet/>
      <dgm:spPr/>
      <dgm:t>
        <a:bodyPr/>
        <a:lstStyle/>
        <a:p>
          <a:endParaRPr lang="en-US"/>
        </a:p>
      </dgm:t>
    </dgm:pt>
    <dgm:pt modelId="{EAFD9AD1-BCF5-A84D-980F-D7D6F858CFD5}" type="sibTrans" cxnId="{24761539-F83A-0842-8A10-0A9185B3DBB0}">
      <dgm:prSet/>
      <dgm:spPr/>
      <dgm:t>
        <a:bodyPr/>
        <a:lstStyle/>
        <a:p>
          <a:endParaRPr lang="en-US"/>
        </a:p>
      </dgm:t>
    </dgm:pt>
    <dgm:pt modelId="{870A2D67-95F0-4B4D-B10E-5520E59B9D4E}" type="pres">
      <dgm:prSet presAssocID="{320BA939-A501-4A26-859A-CA689D0DA809}" presName="vert0" presStyleCnt="0">
        <dgm:presLayoutVars>
          <dgm:dir/>
          <dgm:animOne val="branch"/>
          <dgm:animLvl val="lvl"/>
        </dgm:presLayoutVars>
      </dgm:prSet>
      <dgm:spPr/>
    </dgm:pt>
    <dgm:pt modelId="{D7D0346B-3806-DF44-A5DF-C0E541636A3C}" type="pres">
      <dgm:prSet presAssocID="{2240F7BF-E23F-4E76-B473-73A68655FDC5}" presName="thickLine" presStyleLbl="alignNode1" presStyleIdx="0" presStyleCnt="3"/>
      <dgm:spPr/>
    </dgm:pt>
    <dgm:pt modelId="{2726A6C7-237E-F945-AE98-307DCD363E39}" type="pres">
      <dgm:prSet presAssocID="{2240F7BF-E23F-4E76-B473-73A68655FDC5}" presName="horz1" presStyleCnt="0"/>
      <dgm:spPr/>
    </dgm:pt>
    <dgm:pt modelId="{4EF76093-063D-7040-B53B-250EC83DBC6E}" type="pres">
      <dgm:prSet presAssocID="{2240F7BF-E23F-4E76-B473-73A68655FDC5}" presName="tx1" presStyleLbl="revTx" presStyleIdx="0" presStyleCnt="3" custLinFactNeighborX="20379" custLinFactNeighborY="2589"/>
      <dgm:spPr/>
    </dgm:pt>
    <dgm:pt modelId="{83DF9DFF-158E-874C-B8BA-E3D16718685E}" type="pres">
      <dgm:prSet presAssocID="{2240F7BF-E23F-4E76-B473-73A68655FDC5}" presName="vert1" presStyleCnt="0"/>
      <dgm:spPr/>
    </dgm:pt>
    <dgm:pt modelId="{7BECD34E-4D8E-174F-B165-12B6637580CF}" type="pres">
      <dgm:prSet presAssocID="{104B5A57-8129-E840-BBC1-099C760A51F6}" presName="thickLine" presStyleLbl="alignNode1" presStyleIdx="1" presStyleCnt="3"/>
      <dgm:spPr/>
    </dgm:pt>
    <dgm:pt modelId="{DB749915-4051-6944-BE73-4420B304AFF0}" type="pres">
      <dgm:prSet presAssocID="{104B5A57-8129-E840-BBC1-099C760A51F6}" presName="horz1" presStyleCnt="0"/>
      <dgm:spPr/>
    </dgm:pt>
    <dgm:pt modelId="{C8ABCE84-129A-5843-AC31-20977DF5A526}" type="pres">
      <dgm:prSet presAssocID="{104B5A57-8129-E840-BBC1-099C760A51F6}" presName="tx1" presStyleLbl="revTx" presStyleIdx="1" presStyleCnt="3"/>
      <dgm:spPr/>
    </dgm:pt>
    <dgm:pt modelId="{AEE6D9A0-F65A-0A47-AD89-75AF30C33571}" type="pres">
      <dgm:prSet presAssocID="{104B5A57-8129-E840-BBC1-099C760A51F6}" presName="vert1" presStyleCnt="0"/>
      <dgm:spPr/>
    </dgm:pt>
    <dgm:pt modelId="{219C1001-E358-F04E-9B87-F22F57956FE1}" type="pres">
      <dgm:prSet presAssocID="{2F08DE50-F3CD-8546-8ACB-D27561F229CA}" presName="thickLine" presStyleLbl="alignNode1" presStyleIdx="2" presStyleCnt="3"/>
      <dgm:spPr/>
    </dgm:pt>
    <dgm:pt modelId="{AFB5FCD5-721D-7E4D-924C-4A1641233018}" type="pres">
      <dgm:prSet presAssocID="{2F08DE50-F3CD-8546-8ACB-D27561F229CA}" presName="horz1" presStyleCnt="0"/>
      <dgm:spPr/>
    </dgm:pt>
    <dgm:pt modelId="{E49D29E6-F6D6-C34B-A804-EE8EEEEE945E}" type="pres">
      <dgm:prSet presAssocID="{2F08DE50-F3CD-8546-8ACB-D27561F229CA}" presName="tx1" presStyleLbl="revTx" presStyleIdx="2" presStyleCnt="3"/>
      <dgm:spPr/>
    </dgm:pt>
    <dgm:pt modelId="{D7A8A23B-0105-AA45-BF9C-FE0839E10902}" type="pres">
      <dgm:prSet presAssocID="{2F08DE50-F3CD-8546-8ACB-D27561F229CA}" presName="vert1" presStyleCnt="0"/>
      <dgm:spPr/>
    </dgm:pt>
  </dgm:ptLst>
  <dgm:cxnLst>
    <dgm:cxn modelId="{D4858F01-E1FE-C64D-B287-8ED516B82E48}" type="presOf" srcId="{2240F7BF-E23F-4E76-B473-73A68655FDC5}" destId="{4EF76093-063D-7040-B53B-250EC83DBC6E}" srcOrd="0" destOrd="0" presId="urn:microsoft.com/office/officeart/2008/layout/LinedList"/>
    <dgm:cxn modelId="{85C83731-5860-874A-B99A-5D923F90E861}" type="presOf" srcId="{2F08DE50-F3CD-8546-8ACB-D27561F229CA}" destId="{E49D29E6-F6D6-C34B-A804-EE8EEEEE945E}" srcOrd="0" destOrd="0" presId="urn:microsoft.com/office/officeart/2008/layout/LinedList"/>
    <dgm:cxn modelId="{24761539-F83A-0842-8A10-0A9185B3DBB0}" srcId="{320BA939-A501-4A26-859A-CA689D0DA809}" destId="{2F08DE50-F3CD-8546-8ACB-D27561F229CA}" srcOrd="2" destOrd="0" parTransId="{1646BE91-66C4-EC4E-897C-9981EE11FE57}" sibTransId="{EAFD9AD1-BCF5-A84D-980F-D7D6F858CFD5}"/>
    <dgm:cxn modelId="{38B2F055-D498-8342-9BAC-0D0FCDE8B7E1}" type="presOf" srcId="{320BA939-A501-4A26-859A-CA689D0DA809}" destId="{870A2D67-95F0-4B4D-B10E-5520E59B9D4E}" srcOrd="0" destOrd="0" presId="urn:microsoft.com/office/officeart/2008/layout/LinedList"/>
    <dgm:cxn modelId="{D282815E-916B-448D-9582-957C0BAAEABA}" srcId="{320BA939-A501-4A26-859A-CA689D0DA809}" destId="{2240F7BF-E23F-4E76-B473-73A68655FDC5}" srcOrd="0" destOrd="0" parTransId="{74FA0BE2-A28F-4B40-8DD8-54236A602A69}" sibTransId="{09072CBC-0425-4AA8-9338-E0AEE517B5CC}"/>
    <dgm:cxn modelId="{73B8D08E-82A3-AD43-B031-3756A8192FAE}" srcId="{320BA939-A501-4A26-859A-CA689D0DA809}" destId="{104B5A57-8129-E840-BBC1-099C760A51F6}" srcOrd="1" destOrd="0" parTransId="{49ADA99F-1740-6A4A-9423-3C7684DC80D0}" sibTransId="{EDBCD21C-5409-0141-A350-7B7CF0FE24FB}"/>
    <dgm:cxn modelId="{91FF96AC-C38A-CC47-8493-399C46CAD8CC}" type="presOf" srcId="{104B5A57-8129-E840-BBC1-099C760A51F6}" destId="{C8ABCE84-129A-5843-AC31-20977DF5A526}" srcOrd="0" destOrd="0" presId="urn:microsoft.com/office/officeart/2008/layout/LinedList"/>
    <dgm:cxn modelId="{4E58B71A-9F5C-D14C-A6F9-A8B8937EDBA6}" type="presParOf" srcId="{870A2D67-95F0-4B4D-B10E-5520E59B9D4E}" destId="{D7D0346B-3806-DF44-A5DF-C0E541636A3C}" srcOrd="0" destOrd="0" presId="urn:microsoft.com/office/officeart/2008/layout/LinedList"/>
    <dgm:cxn modelId="{5656BA83-26BD-2147-83C6-FDFDFD6AA3DA}" type="presParOf" srcId="{870A2D67-95F0-4B4D-B10E-5520E59B9D4E}" destId="{2726A6C7-237E-F945-AE98-307DCD363E39}" srcOrd="1" destOrd="0" presId="urn:microsoft.com/office/officeart/2008/layout/LinedList"/>
    <dgm:cxn modelId="{FA44513E-269D-2042-850A-5590A71B59D7}" type="presParOf" srcId="{2726A6C7-237E-F945-AE98-307DCD363E39}" destId="{4EF76093-063D-7040-B53B-250EC83DBC6E}" srcOrd="0" destOrd="0" presId="urn:microsoft.com/office/officeart/2008/layout/LinedList"/>
    <dgm:cxn modelId="{56ACA35E-612E-3949-BD1E-1B8BCE97CA9E}" type="presParOf" srcId="{2726A6C7-237E-F945-AE98-307DCD363E39}" destId="{83DF9DFF-158E-874C-B8BA-E3D16718685E}" srcOrd="1" destOrd="0" presId="urn:microsoft.com/office/officeart/2008/layout/LinedList"/>
    <dgm:cxn modelId="{FFDCDF32-AB31-1448-91EA-289F4C59567A}" type="presParOf" srcId="{870A2D67-95F0-4B4D-B10E-5520E59B9D4E}" destId="{7BECD34E-4D8E-174F-B165-12B6637580CF}" srcOrd="2" destOrd="0" presId="urn:microsoft.com/office/officeart/2008/layout/LinedList"/>
    <dgm:cxn modelId="{956C985E-00C0-E643-8686-CBE9BCF7AC91}" type="presParOf" srcId="{870A2D67-95F0-4B4D-B10E-5520E59B9D4E}" destId="{DB749915-4051-6944-BE73-4420B304AFF0}" srcOrd="3" destOrd="0" presId="urn:microsoft.com/office/officeart/2008/layout/LinedList"/>
    <dgm:cxn modelId="{18AA02F1-AB90-F54A-99F0-A40EC8265289}" type="presParOf" srcId="{DB749915-4051-6944-BE73-4420B304AFF0}" destId="{C8ABCE84-129A-5843-AC31-20977DF5A526}" srcOrd="0" destOrd="0" presId="urn:microsoft.com/office/officeart/2008/layout/LinedList"/>
    <dgm:cxn modelId="{592CAF2B-1F62-7446-AB86-7E04C6083BD1}" type="presParOf" srcId="{DB749915-4051-6944-BE73-4420B304AFF0}" destId="{AEE6D9A0-F65A-0A47-AD89-75AF30C33571}" srcOrd="1" destOrd="0" presId="urn:microsoft.com/office/officeart/2008/layout/LinedList"/>
    <dgm:cxn modelId="{91D9FD94-E441-354B-B226-163586E0482B}" type="presParOf" srcId="{870A2D67-95F0-4B4D-B10E-5520E59B9D4E}" destId="{219C1001-E358-F04E-9B87-F22F57956FE1}" srcOrd="4" destOrd="0" presId="urn:microsoft.com/office/officeart/2008/layout/LinedList"/>
    <dgm:cxn modelId="{C104CC26-374B-F84B-B625-3149D0BB8FEA}" type="presParOf" srcId="{870A2D67-95F0-4B4D-B10E-5520E59B9D4E}" destId="{AFB5FCD5-721D-7E4D-924C-4A1641233018}" srcOrd="5" destOrd="0" presId="urn:microsoft.com/office/officeart/2008/layout/LinedList"/>
    <dgm:cxn modelId="{FDE0CE34-41A6-104E-A152-8FF40961A8B7}" type="presParOf" srcId="{AFB5FCD5-721D-7E4D-924C-4A1641233018}" destId="{E49D29E6-F6D6-C34B-A804-EE8EEEEE945E}" srcOrd="0" destOrd="0" presId="urn:microsoft.com/office/officeart/2008/layout/LinedList"/>
    <dgm:cxn modelId="{8B049ABB-3259-8B40-B488-F7DA3734FF24}" type="presParOf" srcId="{AFB5FCD5-721D-7E4D-924C-4A1641233018}" destId="{D7A8A23B-0105-AA45-BF9C-FE0839E10902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D0346B-3806-DF44-A5DF-C0E541636A3C}">
      <dsp:nvSpPr>
        <dsp:cNvPr id="0" name=""/>
        <dsp:cNvSpPr/>
      </dsp:nvSpPr>
      <dsp:spPr>
        <a:xfrm>
          <a:off x="0" y="1643"/>
          <a:ext cx="795833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4EF76093-063D-7040-B53B-250EC83DBC6E}">
      <dsp:nvSpPr>
        <dsp:cNvPr id="0" name=""/>
        <dsp:cNvSpPr/>
      </dsp:nvSpPr>
      <dsp:spPr>
        <a:xfrm>
          <a:off x="0" y="30671"/>
          <a:ext cx="7958330" cy="11211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Why is this hard? </a:t>
          </a:r>
        </a:p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	</a:t>
          </a:r>
          <a:r>
            <a:rPr lang="en-US" sz="2100" i="1" kern="1200" dirty="0"/>
            <a:t>Statistical ”confidence” (</a:t>
          </a:r>
          <a:r>
            <a:rPr lang="en-US" sz="2100" i="1" kern="1200" dirty="0">
              <a:solidFill>
                <a:srgbClr val="FFC000"/>
              </a:solidFill>
            </a:rPr>
            <a:t>p-values</a:t>
          </a:r>
          <a:r>
            <a:rPr lang="en-US" sz="2100" i="1" kern="1200" dirty="0"/>
            <a:t>) are not the probabilities, needed and </a:t>
          </a:r>
          <a:r>
            <a:rPr lang="en-US" sz="2100" i="1" kern="1200" dirty="0">
              <a:solidFill>
                <a:srgbClr val="FF0000"/>
              </a:solidFill>
            </a:rPr>
            <a:t>don’t work </a:t>
          </a:r>
          <a:r>
            <a:rPr lang="en-US" sz="2100" i="1" kern="1200" dirty="0"/>
            <a:t>in an influence diagram </a:t>
          </a:r>
        </a:p>
      </dsp:txBody>
      <dsp:txXfrm>
        <a:off x="0" y="30671"/>
        <a:ext cx="7958330" cy="1121182"/>
      </dsp:txXfrm>
    </dsp:sp>
    <dsp:sp modelId="{7BECD34E-4D8E-174F-B165-12B6637580CF}">
      <dsp:nvSpPr>
        <dsp:cNvPr id="0" name=""/>
        <dsp:cNvSpPr/>
      </dsp:nvSpPr>
      <dsp:spPr>
        <a:xfrm>
          <a:off x="0" y="1122825"/>
          <a:ext cx="7958330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C8ABCE84-129A-5843-AC31-20977DF5A526}">
      <dsp:nvSpPr>
        <dsp:cNvPr id="0" name=""/>
        <dsp:cNvSpPr/>
      </dsp:nvSpPr>
      <dsp:spPr>
        <a:xfrm>
          <a:off x="0" y="1122825"/>
          <a:ext cx="7958330" cy="11211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How to resolve this? </a:t>
          </a:r>
        </a:p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i="1" kern="1200" dirty="0"/>
            <a:t>Creating </a:t>
          </a:r>
          <a:r>
            <a:rPr lang="en-US" sz="2100" i="1" kern="1200" dirty="0">
              <a:solidFill>
                <a:srgbClr val="FFFF00"/>
              </a:solidFill>
            </a:rPr>
            <a:t>a Bayesian </a:t>
          </a:r>
          <a:r>
            <a:rPr lang="en-US" sz="2100" i="1" kern="1200" dirty="0"/>
            <a:t>model from data that can accept </a:t>
          </a:r>
          <a:r>
            <a:rPr lang="en-US" sz="2100" i="1" kern="1200" dirty="0">
              <a:solidFill>
                <a:srgbClr val="00B050"/>
              </a:solidFill>
            </a:rPr>
            <a:t>priors</a:t>
          </a:r>
          <a:r>
            <a:rPr lang="en-US" sz="2100" i="1" kern="1200" dirty="0"/>
            <a:t> and obtain the required </a:t>
          </a:r>
          <a:r>
            <a:rPr lang="en-US" sz="2100" i="1" kern="1200" dirty="0">
              <a:solidFill>
                <a:schemeClr val="tx2">
                  <a:lumMod val="75000"/>
                </a:schemeClr>
              </a:solidFill>
            </a:rPr>
            <a:t>posterior probability </a:t>
          </a:r>
          <a:r>
            <a:rPr lang="en-US" sz="2100" i="1" kern="1200" dirty="0">
              <a:solidFill>
                <a:schemeClr val="tx1"/>
              </a:solidFill>
            </a:rPr>
            <a:t>of outcomes</a:t>
          </a:r>
        </a:p>
      </dsp:txBody>
      <dsp:txXfrm>
        <a:off x="0" y="1122825"/>
        <a:ext cx="7958330" cy="1121182"/>
      </dsp:txXfrm>
    </dsp:sp>
    <dsp:sp modelId="{219C1001-E358-F04E-9B87-F22F57956FE1}">
      <dsp:nvSpPr>
        <dsp:cNvPr id="0" name=""/>
        <dsp:cNvSpPr/>
      </dsp:nvSpPr>
      <dsp:spPr>
        <a:xfrm>
          <a:off x="0" y="2244008"/>
          <a:ext cx="7958330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E49D29E6-F6D6-C34B-A804-EE8EEEEE945E}">
      <dsp:nvSpPr>
        <dsp:cNvPr id="0" name=""/>
        <dsp:cNvSpPr/>
      </dsp:nvSpPr>
      <dsp:spPr>
        <a:xfrm>
          <a:off x="0" y="2244008"/>
          <a:ext cx="7958330" cy="11211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100" kern="1200" dirty="0"/>
        </a:p>
      </dsp:txBody>
      <dsp:txXfrm>
        <a:off x="0" y="2244008"/>
        <a:ext cx="7958330" cy="11211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5F9676-CF3D-684F-B8AF-375F7B7BC862}" type="datetimeFigureOut">
              <a:rPr lang="en-US" smtClean="0"/>
              <a:t>4/7/25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89B75D-8ACF-8048-80FC-1CB03BFE9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2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in </a:t>
            </a:r>
          </a:p>
          <a:p>
            <a:r>
              <a:rPr lang="en-US" dirty="0"/>
              <a:t>/Users/</a:t>
            </a:r>
            <a:r>
              <a:rPr lang="en-US" dirty="0" err="1"/>
              <a:t>jma</a:t>
            </a:r>
            <a:r>
              <a:rPr lang="en-US" dirty="0"/>
              <a:t>/repos/</a:t>
            </a:r>
            <a:r>
              <a:rPr lang="en-US" dirty="0" err="1"/>
              <a:t>aipython</a:t>
            </a:r>
            <a:r>
              <a:rPr lang="en-US" dirty="0"/>
              <a:t>/data/</a:t>
            </a:r>
            <a:r>
              <a:rPr lang="en-US"/>
              <a:t>datasets.ipynb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89B75D-8ACF-8048-80FC-1CB03BFE9CC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0501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/>
              <a:t>A aircraft</a:t>
            </a:r>
          </a:p>
          <a:p>
            <a:r>
              <a:rPr lang="en-US"/>
              <a:t>C change</a:t>
            </a:r>
            <a:r>
              <a:rPr lang="en-US" baseline="0"/>
              <a:t> flight</a:t>
            </a:r>
          </a:p>
          <a:p>
            <a:r>
              <a:rPr lang="en-US" baseline="0"/>
              <a:t>F my flight delayed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3025" y="8684926"/>
            <a:ext cx="2973388" cy="457513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3F6D1A67-36B1-448C-8763-DB57313B8FAF}" type="slidenum">
              <a:rPr lang="en-US">
                <a:solidFill>
                  <a:srgbClr val="000000"/>
                </a:solidFill>
              </a:rPr>
              <a:pPr>
                <a:defRPr/>
              </a:pPr>
              <a:t>6</a:t>
            </a:fld>
            <a:endParaRPr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Describe what the model consists of and a bit of its history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89B75D-8ACF-8048-80FC-1CB03BFE9CC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7952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89B75D-8ACF-8048-80FC-1CB03BFE9CC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5855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non-linear dependency is hard to recover with linear models, but well suited for classification trees.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89B75D-8ACF-8048-80FC-1CB03BFE9CC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4578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89B75D-8ACF-8048-80FC-1CB03BFE9CC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2170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89B75D-8ACF-8048-80FC-1CB03BFE9CC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4416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4/7/25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444213F-2A8A-EDD5-D30D-295EB35B7B96}"/>
              </a:ext>
            </a:extLst>
          </p:cNvPr>
          <p:cNvSpPr txBox="1"/>
          <p:nvPr userDrawn="1"/>
        </p:nvSpPr>
        <p:spPr>
          <a:xfrm>
            <a:off x="9024177" y="6395510"/>
            <a:ext cx="31952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i="0" u="none" strike="noStrike" dirty="0">
                <a:effectLst/>
                <a:latin typeface="Arial" panose="020B0604020202020204" pitchFamily="34" charset="0"/>
              </a:rPr>
              <a:t>SDP Annual Conference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66689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4/7/25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708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4/7/25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4187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48A87A34-81AB-432B-8DAE-1953F412C126}" type="datetimeFigureOut">
              <a:rPr lang="en-US" smtClean="0"/>
              <a:pPr/>
              <a:t>4/7/25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C330F1-DD12-52BE-2372-6F7DC08C6BE5}"/>
              </a:ext>
            </a:extLst>
          </p:cNvPr>
          <p:cNvSpPr txBox="1"/>
          <p:nvPr userDrawn="1"/>
        </p:nvSpPr>
        <p:spPr>
          <a:xfrm>
            <a:off x="9024177" y="6395510"/>
            <a:ext cx="31952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i="0" u="none" strike="noStrike" dirty="0">
                <a:effectLst/>
                <a:latin typeface="Arial" panose="020B0604020202020204" pitchFamily="34" charset="0"/>
              </a:rPr>
              <a:t>SDP Annual Conference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540831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4/7/25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745376D-31F5-C7C8-5E88-71F29C713D7F}"/>
              </a:ext>
            </a:extLst>
          </p:cNvPr>
          <p:cNvSpPr txBox="1"/>
          <p:nvPr userDrawn="1"/>
        </p:nvSpPr>
        <p:spPr>
          <a:xfrm>
            <a:off x="8548711" y="6358714"/>
            <a:ext cx="2681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i="0" u="none" strike="noStrike" dirty="0">
                <a:effectLst/>
                <a:latin typeface="Arial" panose="020B0604020202020204" pitchFamily="34" charset="0"/>
              </a:rPr>
              <a:t>SDP Annual Conference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08164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4/7/25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87AE85C-A11A-72FC-27A8-4F28971E5DEB}"/>
              </a:ext>
            </a:extLst>
          </p:cNvPr>
          <p:cNvSpPr txBox="1"/>
          <p:nvPr userDrawn="1"/>
        </p:nvSpPr>
        <p:spPr>
          <a:xfrm>
            <a:off x="8548711" y="6358714"/>
            <a:ext cx="2681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i="0" u="none" strike="noStrike" dirty="0">
                <a:effectLst/>
                <a:latin typeface="Arial" panose="020B0604020202020204" pitchFamily="34" charset="0"/>
              </a:rPr>
              <a:t>SDP Annual Conference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45697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4/7/25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25769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smtClean="0"/>
              <a:pPr/>
              <a:t>4/7/25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90482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4/7/25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7AB7023-6236-5954-1328-1DD8B4D220B9}"/>
              </a:ext>
            </a:extLst>
          </p:cNvPr>
          <p:cNvSpPr txBox="1"/>
          <p:nvPr userDrawn="1"/>
        </p:nvSpPr>
        <p:spPr>
          <a:xfrm>
            <a:off x="8548711" y="6358714"/>
            <a:ext cx="2681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i="0" u="none" strike="noStrike" dirty="0">
                <a:effectLst/>
                <a:latin typeface="Arial" panose="020B0604020202020204" pitchFamily="34" charset="0"/>
              </a:rPr>
              <a:t>SDP Annual Conference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591995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4/7/25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343080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4/7/25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53700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4/7/25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3E46D96-A044-427F-F82C-6B88E5A5A861}"/>
              </a:ext>
            </a:extLst>
          </p:cNvPr>
          <p:cNvSpPr txBox="1"/>
          <p:nvPr userDrawn="1"/>
        </p:nvSpPr>
        <p:spPr>
          <a:xfrm>
            <a:off x="8548711" y="6358714"/>
            <a:ext cx="2681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i="0" u="none" strike="noStrike" dirty="0">
                <a:effectLst/>
                <a:latin typeface="Arial" panose="020B0604020202020204" pitchFamily="34" charset="0"/>
              </a:rPr>
              <a:t>SDP Annual Conference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358457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4/7/25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34358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4/7/25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859929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4/7/25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5203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4/7/25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7773CEF-8E8E-805D-0CA8-8E3C07149008}"/>
              </a:ext>
            </a:extLst>
          </p:cNvPr>
          <p:cNvSpPr txBox="1"/>
          <p:nvPr userDrawn="1"/>
        </p:nvSpPr>
        <p:spPr>
          <a:xfrm>
            <a:off x="8548711" y="6358714"/>
            <a:ext cx="2681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i="0" u="none" strike="noStrike" dirty="0">
                <a:effectLst/>
                <a:latin typeface="Arial" panose="020B0604020202020204" pitchFamily="34" charset="0"/>
              </a:rPr>
              <a:t>SDP Annual Conference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6702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4/7/25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59134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4/7/25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56961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4/7/25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7675DF-8507-883B-83D0-D1FF6FF3B978}"/>
              </a:ext>
            </a:extLst>
          </p:cNvPr>
          <p:cNvSpPr txBox="1"/>
          <p:nvPr userDrawn="1"/>
        </p:nvSpPr>
        <p:spPr>
          <a:xfrm>
            <a:off x="8548711" y="6358714"/>
            <a:ext cx="2681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i="0" u="none" strike="noStrike" dirty="0">
                <a:effectLst/>
                <a:latin typeface="Arial" panose="020B0604020202020204" pitchFamily="34" charset="0"/>
              </a:rPr>
              <a:t>SDP Annual Conference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63469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4/7/25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4445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4/7/25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19749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4/7/25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3048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48A87A34-81AB-432B-8DAE-1953F412C126}" type="datetimeFigureOut">
              <a:rPr lang="en-US" smtClean="0"/>
              <a:pPr/>
              <a:t>4/7/25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53761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95" r:id="rId1"/>
    <p:sldLayoutId id="2147483896" r:id="rId2"/>
    <p:sldLayoutId id="2147483897" r:id="rId3"/>
    <p:sldLayoutId id="2147483898" r:id="rId4"/>
    <p:sldLayoutId id="2147483899" r:id="rId5"/>
    <p:sldLayoutId id="2147483900" r:id="rId6"/>
    <p:sldLayoutId id="2147483901" r:id="rId7"/>
    <p:sldLayoutId id="2147483902" r:id="rId8"/>
    <p:sldLayoutId id="2147483903" r:id="rId9"/>
    <p:sldLayoutId id="2147483904" r:id="rId10"/>
    <p:sldLayoutId id="2147483905" r:id="rId11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44488" algn="l" defTabSz="914400" rtl="0" eaLnBrk="1" latinLnBrk="0" hangingPunct="1">
        <a:lnSpc>
          <a:spcPct val="120000"/>
        </a:lnSpc>
        <a:spcBef>
          <a:spcPts val="10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4/7/25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471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7" r:id="rId1"/>
    <p:sldLayoutId id="2147483908" r:id="rId2"/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  <p:sldLayoutId id="2147483916" r:id="rId10"/>
    <p:sldLayoutId id="2147483917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0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81A03-3445-A07E-E48E-82C5D798EB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br>
              <a:rPr lang="en-US" sz="1800" b="1" i="0" u="none" strike="noStrike" dirty="0">
                <a:effectLst/>
                <a:latin typeface="Arial" panose="020B0604020202020204" pitchFamily="34" charset="0"/>
              </a:rPr>
            </a:br>
            <a:r>
              <a:rPr lang="en-US" sz="1800" i="0" u="none" strike="noStrike" dirty="0">
                <a:effectLst/>
                <a:latin typeface="Arial" panose="020B0604020202020204" pitchFamily="34" charset="0"/>
              </a:rPr>
              <a:t>John Mark Agosta</a:t>
            </a:r>
            <a:br>
              <a:rPr lang="en-US" sz="1800" i="0" u="none" strike="noStrike" dirty="0">
                <a:effectLst/>
                <a:latin typeface="Arial" panose="020B0604020202020204" pitchFamily="34" charset="0"/>
              </a:rPr>
            </a:br>
            <a:r>
              <a:rPr lang="en-US" sz="1800" i="0" u="none" strike="noStrike" dirty="0">
                <a:effectLst/>
                <a:latin typeface="Arial" panose="020B0604020202020204" pitchFamily="34" charset="0"/>
              </a:rPr>
              <a:t>San José State University &amp;</a:t>
            </a:r>
            <a:br>
              <a:rPr lang="en-US" sz="1800" i="0" u="none" strike="noStrike" dirty="0">
                <a:effectLst/>
                <a:latin typeface="Arial" panose="020B0604020202020204" pitchFamily="34" charset="0"/>
              </a:rPr>
            </a:br>
            <a:r>
              <a:rPr lang="en-US" sz="1800" dirty="0" err="1">
                <a:latin typeface="Arial" panose="020B0604020202020204" pitchFamily="34" charset="0"/>
              </a:rPr>
              <a:t>F</a:t>
            </a:r>
            <a:r>
              <a:rPr lang="en-US" sz="1800" i="0" u="none" strike="noStrike" dirty="0" err="1">
                <a:effectLst/>
                <a:latin typeface="Arial" panose="020B0604020202020204" pitchFamily="34" charset="0"/>
              </a:rPr>
              <a:t>ondata.ai</a:t>
            </a:r>
            <a:br>
              <a:rPr lang="en-US" sz="1800" i="0" u="none" strike="noStrike" dirty="0">
                <a:effectLst/>
                <a:latin typeface="Arial" panose="020B0604020202020204" pitchFamily="34" charset="0"/>
              </a:rPr>
            </a:br>
            <a:r>
              <a:rPr lang="en-US" sz="1800" i="0" u="none" strike="noStrike" dirty="0">
                <a:effectLst/>
                <a:latin typeface="Arial" panose="020B0604020202020204" pitchFamily="34" charset="0"/>
              </a:rPr>
              <a:t>8 April 2025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E5B202-4B37-FCFD-8FAD-47D86C31F7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73394" y="870156"/>
            <a:ext cx="7156481" cy="2138515"/>
          </a:xfrm>
        </p:spPr>
        <p:txBody>
          <a:bodyPr>
            <a:normAutofit/>
          </a:bodyPr>
          <a:lstStyle/>
          <a:p>
            <a:r>
              <a:rPr lang="en-US" sz="2000" b="1" i="0" u="none" strike="noStrike" dirty="0">
                <a:effectLst/>
                <a:latin typeface="Arial" panose="020B0604020202020204" pitchFamily="34" charset="0"/>
              </a:rPr>
              <a:t>Workshop on Bayesian Methods in Practice  </a:t>
            </a:r>
          </a:p>
          <a:p>
            <a:r>
              <a:rPr lang="en-US" sz="2400" b="1" i="0" u="none" strike="noStrike" dirty="0">
                <a:solidFill>
                  <a:srgbClr val="FFFF00"/>
                </a:solidFill>
                <a:effectLst/>
                <a:latin typeface="Arial" panose="020B0604020202020204" pitchFamily="34" charset="0"/>
              </a:rPr>
              <a:t>Integrating Decision Analysis and Data Science</a:t>
            </a:r>
            <a:endParaRPr lang="en-US" sz="24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7292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DD198664-99F1-44BC-BBCD-4265763F52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829D990-D74D-5F7D-E207-3743DC9044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938" y="643466"/>
            <a:ext cx="9904123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2043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C6ED51-D483-D350-4A32-1129C06DF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P(”</a:t>
            </a:r>
            <a:r>
              <a:rPr lang="en-US" dirty="0">
                <a:solidFill>
                  <a:srgbClr val="FFFF00"/>
                </a:solidFill>
              </a:rPr>
              <a:t>lemon</a:t>
            </a:r>
            <a:r>
              <a:rPr lang="en-US" dirty="0"/>
              <a:t>” or “</a:t>
            </a:r>
            <a:r>
              <a:rPr lang="en-US" dirty="0">
                <a:solidFill>
                  <a:schemeClr val="accent5"/>
                </a:solidFill>
              </a:rPr>
              <a:t>peach</a:t>
            </a:r>
            <a:r>
              <a:rPr lang="en-US" dirty="0"/>
              <a:t>” | </a:t>
            </a:r>
            <a:r>
              <a:rPr lang="en-US" dirty="0" err="1"/>
              <a:t>ig</a:t>
            </a:r>
            <a:r>
              <a:rPr lang="en-US" dirty="0"/>
              <a:t>, carb, door test )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6FBB8A-015B-7ECF-45C1-D46DFA3A82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74502" y="1746272"/>
            <a:ext cx="7791931" cy="878468"/>
          </a:xfrm>
        </p:spPr>
        <p:txBody>
          <a:bodyPr>
            <a:normAutofit/>
          </a:bodyPr>
          <a:lstStyle/>
          <a:p>
            <a:r>
              <a:rPr lang="en-US" sz="2800" b="1" dirty="0"/>
              <a:t>Model</a:t>
            </a:r>
            <a:r>
              <a:rPr lang="en-US" sz="2800" b="1" i="1" dirty="0">
                <a:solidFill>
                  <a:srgbClr val="00B0F0"/>
                </a:solidFill>
              </a:rPr>
              <a:t> Posterior probability</a:t>
            </a:r>
          </a:p>
        </p:txBody>
      </p:sp>
    </p:spTree>
    <p:extLst>
      <p:ext uri="{BB962C8B-B14F-4D97-AF65-F5344CB8AC3E}">
        <p14:creationId xmlns:p14="http://schemas.microsoft.com/office/powerpoint/2010/main" val="19444895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B0F3308-12C4-4DD7-ABB4-D0DFAA3C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A24046D-AAB6-4470-AC22-6448D576E5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11A0A85-392D-49DA-B9EC-82262B3B9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73AFD74C-283C-45BD-885B-6E6635E4B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E3DE725-FEB0-422F-BDBA-A29C95768A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5058156-257B-4118-BA50-5869C8AF6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FC2A394-4C49-3AD0-E88F-5F0EFB44C7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9803" y="808056"/>
            <a:ext cx="8608037" cy="1077229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Simulated </a:t>
            </a:r>
            <a:r>
              <a:rPr lang="en-US" dirty="0">
                <a:solidFill>
                  <a:srgbClr val="FF0000"/>
                </a:solidFill>
              </a:rPr>
              <a:t>data</a:t>
            </a:r>
            <a:r>
              <a:rPr lang="en-US" dirty="0"/>
              <a:t> from a history of past test results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F07937A-CD24-55E0-065F-B7BCDEB53F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75805" y="2052116"/>
            <a:ext cx="2658877" cy="3997828"/>
          </a:xfrm>
        </p:spPr>
        <p:txBody>
          <a:bodyPr>
            <a:normAutofit/>
          </a:bodyPr>
          <a:lstStyle/>
          <a:p>
            <a:endParaRPr lang="en-US" sz="160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23B4D99-FEA8-489A-8436-A2F113BE1B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7DD7CE1-E405-74A2-5C94-142BE8B6889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1943" y="2105202"/>
            <a:ext cx="10378000" cy="477515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CC01F2E-6352-7F6F-AA75-F51D8E88B97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27612" y="4946987"/>
            <a:ext cx="5853138" cy="1610252"/>
          </a:xfrm>
          <a:prstGeom prst="rect">
            <a:avLst/>
          </a:prstGeom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BCA55F1-57AD-595D-F6E8-D3077E60BC80}"/>
              </a:ext>
            </a:extLst>
          </p:cNvPr>
          <p:cNvSpPr txBox="1"/>
          <p:nvPr/>
        </p:nvSpPr>
        <p:spPr>
          <a:xfrm>
            <a:off x="2831794" y="4944269"/>
            <a:ext cx="2005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2"/>
                </a:solidFill>
              </a:rPr>
              <a:t>Correlation matrix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916B1CB-AA53-AF5B-743B-1E7505630A50}"/>
              </a:ext>
            </a:extLst>
          </p:cNvPr>
          <p:cNvSpPr/>
          <p:nvPr/>
        </p:nvSpPr>
        <p:spPr>
          <a:xfrm>
            <a:off x="4062202" y="5366687"/>
            <a:ext cx="4618548" cy="1190552"/>
          </a:xfrm>
          <a:prstGeom prst="rect">
            <a:avLst/>
          </a:prstGeom>
          <a:solidFill>
            <a:schemeClr val="accent1">
              <a:alpha val="16028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46711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1AF5FBB-9FDC-4D75-9DD6-DAF01ED197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33BBBE6-F4CF-483E-BA74-B51421B4D9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4C790028-99AE-4AE4-8269-9913E2D506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6936A2A-FE08-4EE0-A409-3EF3FA244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AF0407B-48CB-4C05-B0D7-7A69A0D407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DC50C3D-0DA0-4914-B5B4-D1819CC69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CF9E583-1A92-4144-B4FA-81D98317F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55980737-1E33-40A8-819D-C20C41E4F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6ABBD51A-FA48-44B8-B184-A40D7F134F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510188A9-F0D9-4FE9-85DC-217914527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32927575-BD84-44B6-BE49-E0C7EDD0E6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3FDF09A-B960-49F4-BAEB-DA397BDCD4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91BE6C0-4118-460B-90C2-160041247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EEB0D89-5DD5-0935-3BBB-B1D8DB8F1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6902" y="674858"/>
            <a:ext cx="3452586" cy="333161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/>
              <a:t>For faulty cars,  measurements “</a:t>
            </a:r>
            <a:r>
              <a:rPr lang="en-US" sz="3200" dirty="0" err="1"/>
              <a:t>ignition_fault</a:t>
            </a:r>
            <a:r>
              <a:rPr lang="en-US" sz="3200" dirty="0"/>
              <a:t>” and </a:t>
            </a:r>
            <a:br>
              <a:rPr lang="en-US" sz="3200" dirty="0"/>
            </a:br>
            <a:r>
              <a:rPr lang="en-US" sz="3200" dirty="0"/>
              <a:t>“</a:t>
            </a:r>
            <a:r>
              <a:rPr lang="en-US" sz="3200" dirty="0" err="1"/>
              <a:t>carburetor_fault</a:t>
            </a:r>
            <a:r>
              <a:rPr lang="en-US" sz="3200" dirty="0"/>
              <a:t>” </a:t>
            </a:r>
            <a:br>
              <a:rPr lang="en-US" sz="3200" dirty="0"/>
            </a:br>
            <a:r>
              <a:rPr lang="en-US" sz="3200" dirty="0"/>
              <a:t>tend to coincide 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5B5C763-A6E8-4D31-B139-30D083B82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C33E8CB-3474-1941-D83A-4122098A589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95213" y="674858"/>
            <a:ext cx="7116838" cy="618314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6FB6242-9B50-3E0B-4973-C1BCE31B39A5}"/>
              </a:ext>
            </a:extLst>
          </p:cNvPr>
          <p:cNvSpPr txBox="1"/>
          <p:nvPr/>
        </p:nvSpPr>
        <p:spPr>
          <a:xfrm>
            <a:off x="9987357" y="3542090"/>
            <a:ext cx="8024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Lemon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E06F79-E3CF-B1C7-0729-DDD442C3EACD}"/>
              </a:ext>
            </a:extLst>
          </p:cNvPr>
          <p:cNvSpPr txBox="1"/>
          <p:nvPr/>
        </p:nvSpPr>
        <p:spPr>
          <a:xfrm>
            <a:off x="9987357" y="3852585"/>
            <a:ext cx="8024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Peach</a:t>
            </a:r>
          </a:p>
        </p:txBody>
      </p:sp>
    </p:spTree>
    <p:extLst>
      <p:ext uri="{BB962C8B-B14F-4D97-AF65-F5344CB8AC3E}">
        <p14:creationId xmlns:p14="http://schemas.microsoft.com/office/powerpoint/2010/main" val="18626802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8C6AA-1337-9ED1-072C-D96F013D6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2306" y="808056"/>
            <a:ext cx="4822863" cy="3521897"/>
          </a:xfrm>
        </p:spPr>
        <p:txBody>
          <a:bodyPr>
            <a:normAutofit/>
          </a:bodyPr>
          <a:lstStyle/>
          <a:p>
            <a:r>
              <a:rPr lang="en-US" dirty="0"/>
              <a:t>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Classification Tree </a:t>
            </a:r>
            <a:r>
              <a:rPr lang="en-US" dirty="0"/>
              <a:t>learns the </a:t>
            </a:r>
            <a:r>
              <a:rPr lang="en-US" dirty="0">
                <a:solidFill>
                  <a:srgbClr val="FFFF00"/>
                </a:solidFill>
              </a:rPr>
              <a:t>probability distribution </a:t>
            </a:r>
            <a:r>
              <a:rPr lang="en-US" dirty="0"/>
              <a:t>of the outcome from </a:t>
            </a:r>
            <a:r>
              <a:rPr lang="en-US" dirty="0">
                <a:solidFill>
                  <a:srgbClr val="FF0000"/>
                </a:solidFill>
              </a:rPr>
              <a:t>data</a:t>
            </a:r>
          </a:p>
        </p:txBody>
      </p:sp>
      <p:pic>
        <p:nvPicPr>
          <p:cNvPr id="4" name="Picture 3" descr="A blue book with white text&#10;&#10;AI-generated content may be incorrect.">
            <a:extLst>
              <a:ext uri="{FF2B5EF4-FFF2-40B4-BE49-F238E27FC236}">
                <a16:creationId xmlns:a16="http://schemas.microsoft.com/office/drawing/2014/main" id="{49DD5F03-68CF-F093-CCF4-29899CC5A0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262"/>
                    </a14:imgEffect>
                    <a14:imgEffect>
                      <a14:saturation sat="219000"/>
                    </a14:imgEffect>
                    <a14:imgEffect>
                      <a14:brightnessContrast bright="27000" contrast="-34000"/>
                    </a14:imgEffect>
                  </a14:imgLayer>
                </a14:imgProps>
              </a:ext>
            </a:extLst>
          </a:blip>
          <a:srcRect l="6234"/>
          <a:stretch/>
        </p:blipFill>
        <p:spPr>
          <a:xfrm>
            <a:off x="6570008" y="23028"/>
            <a:ext cx="48228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6722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E6C46CA-84A2-90E4-317D-CC8C9E0A95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136776" cy="682301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FCF6253-2044-97B8-DE20-F2685C7925F5}"/>
              </a:ext>
            </a:extLst>
          </p:cNvPr>
          <p:cNvSpPr txBox="1"/>
          <p:nvPr/>
        </p:nvSpPr>
        <p:spPr>
          <a:xfrm>
            <a:off x="5887453" y="673768"/>
            <a:ext cx="522856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Classification tree for simulated data.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splits learned by this tree become the states, (e.g. the partitions) that define the observable variables for the decision node.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probabilities learned by the tree are used in the decision model to compute expected value (and hence VOI) for the decision.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probabilities learned by the Tree depend on the prior assumed for the unobserved state variable.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tree ignores irrelevant variables – you get variable relevance for free.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ACE26F-050E-BCC8-2168-43AC0DDEB0CB}"/>
              </a:ext>
            </a:extLst>
          </p:cNvPr>
          <p:cNvSpPr txBox="1"/>
          <p:nvPr/>
        </p:nvSpPr>
        <p:spPr>
          <a:xfrm>
            <a:off x="372140" y="6230679"/>
            <a:ext cx="813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lemon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52D818-38D2-B992-E3D0-D00F321C2094}"/>
              </a:ext>
            </a:extLst>
          </p:cNvPr>
          <p:cNvSpPr txBox="1"/>
          <p:nvPr/>
        </p:nvSpPr>
        <p:spPr>
          <a:xfrm>
            <a:off x="2853071" y="6230679"/>
            <a:ext cx="813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lemon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A1F757-F6F4-1361-FBA9-C962F9F9A827}"/>
              </a:ext>
            </a:extLst>
          </p:cNvPr>
          <p:cNvSpPr txBox="1"/>
          <p:nvPr/>
        </p:nvSpPr>
        <p:spPr>
          <a:xfrm>
            <a:off x="1612605" y="6230679"/>
            <a:ext cx="813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peach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FC3A29-7D68-380B-7E83-696B99DDC380}"/>
              </a:ext>
            </a:extLst>
          </p:cNvPr>
          <p:cNvSpPr txBox="1"/>
          <p:nvPr/>
        </p:nvSpPr>
        <p:spPr>
          <a:xfrm>
            <a:off x="4183026" y="6218219"/>
            <a:ext cx="813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peach</a:t>
            </a:r>
          </a:p>
        </p:txBody>
      </p:sp>
    </p:spTree>
    <p:extLst>
      <p:ext uri="{BB962C8B-B14F-4D97-AF65-F5344CB8AC3E}">
        <p14:creationId xmlns:p14="http://schemas.microsoft.com/office/powerpoint/2010/main" val="19552995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16850-2EE1-A97A-5827-D62954B4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2395" y="249916"/>
            <a:ext cx="3278353" cy="3965824"/>
          </a:xfrm>
        </p:spPr>
        <p:txBody>
          <a:bodyPr/>
          <a:lstStyle/>
          <a:p>
            <a:r>
              <a:rPr lang="en-US" dirty="0"/>
              <a:t>CART output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688CA5-4D2F-0CE9-BCC5-8F9CACE9F8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2852" y="0"/>
            <a:ext cx="65076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2371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94DD460-D09A-8927-B382-AB6BCA6236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009900"/>
            <a:ext cx="5870713" cy="38481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357C816-426D-9CDE-AED6-6C5CEEB517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674547"/>
            <a:ext cx="4762500" cy="1026910"/>
          </a:xfrm>
          <a:prstGeom prst="rect">
            <a:avLst/>
          </a:prstGeom>
        </p:spPr>
      </p:pic>
      <p:sp>
        <p:nvSpPr>
          <p:cNvPr id="30" name="Title 29">
            <a:extLst>
              <a:ext uri="{FF2B5EF4-FFF2-40B4-BE49-F238E27FC236}">
                <a16:creationId xmlns:a16="http://schemas.microsoft.com/office/drawing/2014/main" id="{D27B11A7-5708-453C-419C-DE8298FE71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9858" y="483044"/>
            <a:ext cx="4660855" cy="173006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The </a:t>
            </a: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leaves</a:t>
            </a:r>
            <a:r>
              <a:rPr lang="en-US" dirty="0"/>
              <a:t> of the Classification Tree create the </a:t>
            </a:r>
            <a:r>
              <a:rPr lang="en-US" i="1" dirty="0"/>
              <a:t>Car Status </a:t>
            </a:r>
            <a:r>
              <a:rPr lang="en-US" dirty="0"/>
              <a:t> </a:t>
            </a:r>
            <a:r>
              <a:rPr lang="en-US" dirty="0">
                <a:ln>
                  <a:solidFill>
                    <a:srgbClr val="92D050"/>
                  </a:solidFill>
                </a:ln>
              </a:rPr>
              <a:t>conditional probability table</a:t>
            </a:r>
            <a:r>
              <a:rPr lang="en-US" dirty="0"/>
              <a:t>. </a:t>
            </a:r>
          </a:p>
        </p:txBody>
      </p:sp>
      <p:sp>
        <p:nvSpPr>
          <p:cNvPr id="31" name="Right Arrow 30">
            <a:extLst>
              <a:ext uri="{FF2B5EF4-FFF2-40B4-BE49-F238E27FC236}">
                <a16:creationId xmlns:a16="http://schemas.microsoft.com/office/drawing/2014/main" id="{310BEE11-D3D0-BA5E-FCF1-452B1F1B9F99}"/>
              </a:ext>
            </a:extLst>
          </p:cNvPr>
          <p:cNvSpPr/>
          <p:nvPr/>
        </p:nvSpPr>
        <p:spPr>
          <a:xfrm rot="10800000">
            <a:off x="5571621" y="3043943"/>
            <a:ext cx="972611" cy="15852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6057AB12-27F1-DD72-A081-A2B2EC050F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71620" y="2216710"/>
            <a:ext cx="5638800" cy="393700"/>
          </a:xfrm>
          <a:prstGeom prst="rect">
            <a:avLst/>
          </a:prstGeom>
        </p:spPr>
      </p:pic>
      <p:sp>
        <p:nvSpPr>
          <p:cNvPr id="34" name="Right Arrow 33">
            <a:extLst>
              <a:ext uri="{FF2B5EF4-FFF2-40B4-BE49-F238E27FC236}">
                <a16:creationId xmlns:a16="http://schemas.microsoft.com/office/drawing/2014/main" id="{98D04792-455F-7581-EAF1-A95B59CA0577}"/>
              </a:ext>
            </a:extLst>
          </p:cNvPr>
          <p:cNvSpPr/>
          <p:nvPr/>
        </p:nvSpPr>
        <p:spPr>
          <a:xfrm rot="5400000">
            <a:off x="8078593" y="1172445"/>
            <a:ext cx="496062" cy="15852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ight Arrow 34">
            <a:extLst>
              <a:ext uri="{FF2B5EF4-FFF2-40B4-BE49-F238E27FC236}">
                <a16:creationId xmlns:a16="http://schemas.microsoft.com/office/drawing/2014/main" id="{8DDF656D-4FD6-0EC0-CE35-FEDFC64B87AB}"/>
              </a:ext>
            </a:extLst>
          </p:cNvPr>
          <p:cNvSpPr/>
          <p:nvPr/>
        </p:nvSpPr>
        <p:spPr>
          <a:xfrm rot="5400000">
            <a:off x="7966715" y="2234865"/>
            <a:ext cx="802995" cy="15852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47568C8-FD91-67ED-B6F3-D0D8740FFA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44232" y="3417481"/>
            <a:ext cx="4673600" cy="83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3955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70381C4-9AF6-D018-DFC5-A7E118DD3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P(“</a:t>
            </a:r>
            <a:r>
              <a:rPr lang="en-US" dirty="0">
                <a:solidFill>
                  <a:srgbClr val="FFFF00"/>
                </a:solidFill>
              </a:rPr>
              <a:t>lemon</a:t>
            </a:r>
            <a:r>
              <a:rPr lang="en-US" dirty="0"/>
              <a:t>” | </a:t>
            </a:r>
            <a:r>
              <a:rPr lang="en-US" dirty="0">
                <a:solidFill>
                  <a:srgbClr val="FF0000"/>
                </a:solidFill>
              </a:rPr>
              <a:t>data</a:t>
            </a:r>
            <a:r>
              <a:rPr lang="en-US" dirty="0"/>
              <a:t> ) ≠ P(“</a:t>
            </a:r>
            <a:r>
              <a:rPr lang="en-US" dirty="0">
                <a:solidFill>
                  <a:srgbClr val="FFFF00"/>
                </a:solidFill>
              </a:rPr>
              <a:t>lemon</a:t>
            </a:r>
            <a:r>
              <a:rPr lang="en-US" dirty="0"/>
              <a:t>” | </a:t>
            </a:r>
            <a:r>
              <a:rPr lang="en-US" dirty="0">
                <a:solidFill>
                  <a:srgbClr val="FFC000"/>
                </a:solidFill>
              </a:rPr>
              <a:t>𝓔</a:t>
            </a:r>
            <a:r>
              <a:rPr lang="en-US" dirty="0"/>
              <a:t>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741299-F043-7C7F-F5D8-82B6F18BD8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74502" y="1413762"/>
            <a:ext cx="7791931" cy="878468"/>
          </a:xfrm>
        </p:spPr>
        <p:txBody>
          <a:bodyPr>
            <a:noAutofit/>
          </a:bodyPr>
          <a:lstStyle/>
          <a:p>
            <a:pPr algn="ctr"/>
            <a:r>
              <a:rPr lang="en-US" sz="2400" dirty="0"/>
              <a:t>What if the </a:t>
            </a:r>
            <a:r>
              <a:rPr lang="en-US" sz="2400" dirty="0">
                <a:solidFill>
                  <a:schemeClr val="tx2"/>
                </a:solidFill>
              </a:rPr>
              <a:t>prevalence in the historical training </a:t>
            </a:r>
            <a:r>
              <a:rPr lang="en-US" sz="2400" dirty="0"/>
              <a:t>data </a:t>
            </a:r>
          </a:p>
          <a:p>
            <a:pPr algn="ctr"/>
            <a:r>
              <a:rPr lang="en-US" sz="2400" dirty="0"/>
              <a:t>does not equal the </a:t>
            </a:r>
            <a:r>
              <a:rPr lang="en-US" sz="2400" dirty="0">
                <a:solidFill>
                  <a:srgbClr val="FFFF00"/>
                </a:solidFill>
              </a:rPr>
              <a:t>elicited prior</a:t>
            </a:r>
            <a:r>
              <a:rPr lang="en-US" sz="2400" dirty="0"/>
              <a:t>? 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E8A15BB0-4764-9437-200E-19B4CB725702}"/>
              </a:ext>
            </a:extLst>
          </p:cNvPr>
          <p:cNvSpPr txBox="1">
            <a:spLocks/>
          </p:cNvSpPr>
          <p:nvPr/>
        </p:nvSpPr>
        <p:spPr>
          <a:xfrm>
            <a:off x="2309386" y="4572000"/>
            <a:ext cx="7791931" cy="878468"/>
          </a:xfrm>
          <a:prstGeom prst="rect">
            <a:avLst/>
          </a:prstGeom>
        </p:spPr>
        <p:txBody>
          <a:bodyPr vert="horz" lIns="91440" tIns="0" rIns="91440" bIns="45720" rtlCol="0" anchor="b">
            <a:noAutofit/>
          </a:bodyPr>
          <a:lstStyle>
            <a:lvl1pPr marL="0" indent="0" algn="r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None/>
              <a:defRPr sz="1600" kern="1200" baseline="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None/>
              <a:defRPr sz="1600" kern="1200" baseline="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None/>
              <a:defRPr sz="1600" kern="1200" baseline="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None/>
              <a:defRPr sz="1600" kern="1200" baseline="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i="1" dirty="0"/>
              <a:t>Not a problem!</a:t>
            </a:r>
          </a:p>
        </p:txBody>
      </p:sp>
    </p:spTree>
    <p:extLst>
      <p:ext uri="{BB962C8B-B14F-4D97-AF65-F5344CB8AC3E}">
        <p14:creationId xmlns:p14="http://schemas.microsoft.com/office/powerpoint/2010/main" val="33009039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9D7656-E0C2-B5B3-3789-C83299E33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Updating the class prior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0F6FF52-ECA7-6D1B-D5D3-C494AA98F2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840" y="9291"/>
            <a:ext cx="4795520" cy="4968021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BC669DEB-48AE-D559-0408-E93B1AE3D282}"/>
              </a:ext>
            </a:extLst>
          </p:cNvPr>
          <p:cNvGrpSpPr/>
          <p:nvPr/>
        </p:nvGrpSpPr>
        <p:grpSpPr>
          <a:xfrm>
            <a:off x="1534160" y="5478966"/>
            <a:ext cx="3962400" cy="1369743"/>
            <a:chOff x="5187950" y="1885285"/>
            <a:chExt cx="3625850" cy="1112386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5EFB6ED-933A-D26B-49D9-E6F1D7D6AB7D}"/>
                </a:ext>
              </a:extLst>
            </p:cNvPr>
            <p:cNvSpPr/>
            <p:nvPr/>
          </p:nvSpPr>
          <p:spPr>
            <a:xfrm>
              <a:off x="5187950" y="1885285"/>
              <a:ext cx="3613150" cy="1099215"/>
            </a:xfrm>
            <a:prstGeom prst="rect">
              <a:avLst/>
            </a:prstGeom>
            <a:solidFill>
              <a:schemeClr val="tx1">
                <a:lumMod val="8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4C476DD-6722-1C2B-CF52-65882FC420D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200650" y="2019369"/>
              <a:ext cx="1879600" cy="889000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CDD7B4D9-D177-782A-7B70-E53D134A478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080250" y="2003092"/>
              <a:ext cx="1689100" cy="863600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912765B-09AE-5C1E-3853-33CD086576BE}"/>
                </a:ext>
              </a:extLst>
            </p:cNvPr>
            <p:cNvSpPr/>
            <p:nvPr/>
          </p:nvSpPr>
          <p:spPr>
            <a:xfrm>
              <a:off x="5200650" y="2851621"/>
              <a:ext cx="3613150" cy="146050"/>
            </a:xfrm>
            <a:prstGeom prst="rect">
              <a:avLst/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CDCEDD2-55E8-01BA-7DD5-DA601BE9EBA3}"/>
                </a:ext>
              </a:extLst>
            </p:cNvPr>
            <p:cNvSpPr/>
            <p:nvPr/>
          </p:nvSpPr>
          <p:spPr>
            <a:xfrm>
              <a:off x="5200650" y="1897250"/>
              <a:ext cx="3613150" cy="122119"/>
            </a:xfrm>
            <a:prstGeom prst="rect">
              <a:avLst/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Right Arrow 9">
            <a:extLst>
              <a:ext uri="{FF2B5EF4-FFF2-40B4-BE49-F238E27FC236}">
                <a16:creationId xmlns:a16="http://schemas.microsoft.com/office/drawing/2014/main" id="{D3009184-C481-9D7D-3A0A-CFD4AF97169E}"/>
              </a:ext>
            </a:extLst>
          </p:cNvPr>
          <p:cNvSpPr/>
          <p:nvPr/>
        </p:nvSpPr>
        <p:spPr>
          <a:xfrm rot="5400000">
            <a:off x="3293240" y="4439185"/>
            <a:ext cx="518215" cy="15852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C5D44F7-50B1-A87D-EA2A-644942A9475B}"/>
              </a:ext>
            </a:extLst>
          </p:cNvPr>
          <p:cNvSpPr txBox="1"/>
          <p:nvPr/>
        </p:nvSpPr>
        <p:spPr>
          <a:xfrm>
            <a:off x="6220496" y="2279560"/>
            <a:ext cx="442845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Using the car “lemon-peach” prior from the influence diagram when re-training the test classifier modifies the prediction probabilities, incrementally improving its performance. </a:t>
            </a:r>
          </a:p>
        </p:txBody>
      </p:sp>
    </p:spTree>
    <p:extLst>
      <p:ext uri="{BB962C8B-B14F-4D97-AF65-F5344CB8AC3E}">
        <p14:creationId xmlns:p14="http://schemas.microsoft.com/office/powerpoint/2010/main" val="23090909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E2300B0-1C8D-D6D6-0234-FE194C15F6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6656" y="365125"/>
            <a:ext cx="884216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solidFill>
                  <a:srgbClr val="FFC000"/>
                </a:solidFill>
              </a:rPr>
              <a:t>John Mark Agosta</a:t>
            </a:r>
            <a:br>
              <a:rPr lang="en-US" dirty="0">
                <a:solidFill>
                  <a:srgbClr val="FFC000"/>
                </a:solidFill>
              </a:rPr>
            </a:br>
            <a:r>
              <a:rPr lang="en-US" sz="2000" dirty="0">
                <a:solidFill>
                  <a:srgbClr val="FFC000"/>
                </a:solidFill>
                <a:effectLst/>
                <a:latin typeface="DIN-Medium"/>
                <a:ea typeface="Calibri" panose="020F0502020204030204" pitchFamily="34" charset="0"/>
              </a:rPr>
              <a:t>Ex-Microsoft, Azure Machine Learning</a:t>
            </a:r>
            <a:br>
              <a:rPr lang="en-US" sz="2000" dirty="0">
                <a:solidFill>
                  <a:srgbClr val="FFC000"/>
                </a:solidFill>
                <a:effectLst/>
                <a:latin typeface="DIN-Medium"/>
                <a:ea typeface="Calibri" panose="020F0502020204030204" pitchFamily="34" charset="0"/>
              </a:rPr>
            </a:br>
            <a:r>
              <a:rPr lang="en-US" sz="2000" dirty="0">
                <a:solidFill>
                  <a:srgbClr val="FFC000"/>
                </a:solidFill>
                <a:effectLst/>
                <a:latin typeface="DIN-Medium"/>
                <a:ea typeface="Calibri" panose="020F0502020204030204" pitchFamily="34" charset="0"/>
              </a:rPr>
              <a:t>Lecturer San Jose State University</a:t>
            </a:r>
            <a:br>
              <a:rPr lang="en-US" sz="2000" dirty="0">
                <a:solidFill>
                  <a:srgbClr val="FFC000"/>
                </a:solidFill>
                <a:effectLst/>
                <a:latin typeface="DIN-Medium"/>
                <a:ea typeface="Calibri" panose="020F0502020204030204" pitchFamily="34" charset="0"/>
              </a:rPr>
            </a:br>
            <a:r>
              <a:rPr lang="en-US" sz="2000" dirty="0">
                <a:solidFill>
                  <a:srgbClr val="FFC000"/>
                </a:solidFill>
                <a:effectLst/>
                <a:latin typeface="DIN-Medium"/>
                <a:ea typeface="Calibri" panose="020F0502020204030204" pitchFamily="34" charset="0"/>
              </a:rPr>
              <a:t>Founder </a:t>
            </a:r>
            <a:r>
              <a:rPr lang="en-US" sz="2000" dirty="0" err="1">
                <a:solidFill>
                  <a:srgbClr val="FFC000"/>
                </a:solidFill>
                <a:effectLst/>
                <a:latin typeface="DIN-Medium"/>
                <a:ea typeface="Calibri" panose="020F0502020204030204" pitchFamily="34" charset="0"/>
              </a:rPr>
              <a:t>Fondata.ai</a:t>
            </a:r>
            <a:endParaRPr lang="en-US" sz="4800" dirty="0">
              <a:solidFill>
                <a:srgbClr val="FFC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8969C65-55F5-553E-E731-F895AA424830}"/>
              </a:ext>
            </a:extLst>
          </p:cNvPr>
          <p:cNvSpPr txBox="1"/>
          <p:nvPr/>
        </p:nvSpPr>
        <p:spPr>
          <a:xfrm>
            <a:off x="3226303" y="1660121"/>
            <a:ext cx="64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Applied Researcher / Data Scientist</a:t>
            </a:r>
          </a:p>
          <a:p>
            <a:r>
              <a:rPr lang="en-US" dirty="0"/>
              <a:t>SRI International, Intel, Toyota, Microsoft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C4057D9-A01D-8C14-6D39-32BEA2E1549A}"/>
              </a:ext>
            </a:extLst>
          </p:cNvPr>
          <p:cNvSpPr txBox="1"/>
          <p:nvPr/>
        </p:nvSpPr>
        <p:spPr>
          <a:xfrm>
            <a:off x="3226303" y="2592503"/>
            <a:ext cx="6400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University - Industry Research projects</a:t>
            </a:r>
          </a:p>
          <a:p>
            <a:r>
              <a:rPr lang="en-US" dirty="0"/>
              <a:t>Initiated and led projects with </a:t>
            </a:r>
          </a:p>
          <a:p>
            <a:r>
              <a:rPr lang="en-US" dirty="0"/>
              <a:t>Stanford, CMU, U. Pittsburgh, Toronto, UC Riverside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5109D2-F5CD-39FB-D929-84EA31D109BA}"/>
              </a:ext>
            </a:extLst>
          </p:cNvPr>
          <p:cNvSpPr txBox="1"/>
          <p:nvPr/>
        </p:nvSpPr>
        <p:spPr>
          <a:xfrm>
            <a:off x="3226303" y="3764049"/>
            <a:ext cx="6400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Initiatives</a:t>
            </a:r>
          </a:p>
          <a:p>
            <a:r>
              <a:rPr lang="en-US" dirty="0"/>
              <a:t>Co-founded </a:t>
            </a:r>
            <a:r>
              <a:rPr lang="en-US" i="1" dirty="0"/>
              <a:t>Bayes Application Workshop, </a:t>
            </a:r>
            <a:r>
              <a:rPr lang="en-US" dirty="0"/>
              <a:t> 16 years running</a:t>
            </a:r>
            <a:endParaRPr lang="en-US" i="1" dirty="0"/>
          </a:p>
          <a:p>
            <a:r>
              <a:rPr lang="en-US" dirty="0"/>
              <a:t>Awarded Santa Fe Institute Business Fellowship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C7577F6-4C39-0E5C-F7EA-7E21377B4507}"/>
              </a:ext>
            </a:extLst>
          </p:cNvPr>
          <p:cNvSpPr txBox="1"/>
          <p:nvPr/>
        </p:nvSpPr>
        <p:spPr>
          <a:xfrm>
            <a:off x="1117379" y="3831845"/>
            <a:ext cx="9669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/>
              <a:t>PhD MS&amp;E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C4CFDB0-6541-FBE4-A1D4-B7FB374D279B}"/>
              </a:ext>
            </a:extLst>
          </p:cNvPr>
          <p:cNvSpPr txBox="1"/>
          <p:nvPr/>
        </p:nvSpPr>
        <p:spPr>
          <a:xfrm>
            <a:off x="1199445" y="6047825"/>
            <a:ext cx="9251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/>
              <a:t>BS Physics</a:t>
            </a:r>
          </a:p>
        </p:txBody>
      </p:sp>
      <p:pic>
        <p:nvPicPr>
          <p:cNvPr id="1036" name="Picture 12" descr="Society of Decision Professionals">
            <a:extLst>
              <a:ext uri="{FF2B5EF4-FFF2-40B4-BE49-F238E27FC236}">
                <a16:creationId xmlns:a16="http://schemas.microsoft.com/office/drawing/2014/main" id="{8B7C0242-A3FD-2C01-928A-2387DA13FB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7300" y="4625425"/>
            <a:ext cx="1145344" cy="1558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1A377E6-DC5A-D3E8-8F83-CF1E9EAF5C68}"/>
              </a:ext>
            </a:extLst>
          </p:cNvPr>
          <p:cNvSpPr txBox="1"/>
          <p:nvPr/>
        </p:nvSpPr>
        <p:spPr>
          <a:xfrm>
            <a:off x="3226303" y="4994542"/>
            <a:ext cx="64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Singer</a:t>
            </a:r>
          </a:p>
          <a:p>
            <a:r>
              <a:rPr lang="en-US" dirty="0" err="1"/>
              <a:t>Slavyanka</a:t>
            </a:r>
            <a:r>
              <a:rPr lang="en-US" dirty="0"/>
              <a:t>, Bay Area Slavic Chorus</a:t>
            </a:r>
          </a:p>
        </p:txBody>
      </p:sp>
      <p:pic>
        <p:nvPicPr>
          <p:cNvPr id="3" name="Picture 2" descr="A person with grey hair and a beard&#10;&#10;Description automatically generated">
            <a:extLst>
              <a:ext uri="{FF2B5EF4-FFF2-40B4-BE49-F238E27FC236}">
                <a16:creationId xmlns:a16="http://schemas.microsoft.com/office/drawing/2014/main" id="{E7549DDB-9D39-E73A-2882-4C88CBBE56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454" y="213360"/>
            <a:ext cx="2219460" cy="147732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7CE0E68-62AB-6616-46B1-1CE766F970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3360" y="4625425"/>
            <a:ext cx="1422400" cy="14224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6D97DED-43CA-7EFB-ADAC-5ACC1272A4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0211" y="2493218"/>
            <a:ext cx="2628698" cy="147732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EBF923D-02D3-336B-E887-88880CD871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65337" y="247751"/>
            <a:ext cx="2209272" cy="132556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383BF64-5D4C-8C0E-5DCF-1B7DDB158D2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41806" y="3057417"/>
            <a:ext cx="1612900" cy="124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9132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F4C0C-0AB6-0C1C-9C86-7F41393A1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6769" y="380545"/>
            <a:ext cx="3112099" cy="4488338"/>
          </a:xfrm>
        </p:spPr>
        <p:txBody>
          <a:bodyPr/>
          <a:lstStyle/>
          <a:p>
            <a:r>
              <a:rPr lang="en-US" dirty="0"/>
              <a:t>Adjusting the </a:t>
            </a:r>
            <a:r>
              <a:rPr lang="en-US" dirty="0">
                <a:solidFill>
                  <a:srgbClr val="00B050"/>
                </a:solidFill>
              </a:rPr>
              <a:t>priors</a:t>
            </a:r>
            <a:br>
              <a:rPr lang="en-US" dirty="0">
                <a:solidFill>
                  <a:srgbClr val="00B050"/>
                </a:solidFill>
              </a:rPr>
            </a:br>
            <a:br>
              <a:rPr lang="en-US" dirty="0">
                <a:solidFill>
                  <a:srgbClr val="00B050"/>
                </a:solidFill>
              </a:rPr>
            </a:br>
            <a:r>
              <a:rPr lang="en-US" sz="2800" i="1" dirty="0">
                <a:latin typeface="Candara" panose="020E0502030303020204" pitchFamily="34" charset="0"/>
              </a:rPr>
              <a:t>Bayes to the rescue!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7D40BEA-A35E-B962-E14E-A9AA71BD45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1313" y="0"/>
            <a:ext cx="66157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0886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70E2E-45AE-0F37-7E29-94B621AF8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5909" y="5383446"/>
            <a:ext cx="10387443" cy="1077229"/>
          </a:xfrm>
        </p:spPr>
        <p:txBody>
          <a:bodyPr>
            <a:normAutofit fontScale="90000"/>
          </a:bodyPr>
          <a:lstStyle/>
          <a:p>
            <a:r>
              <a:rPr lang="en-US" dirty="0"/>
              <a:t>The “test then buy” influence diagram by adding </a:t>
            </a:r>
            <a:br>
              <a:rPr lang="en-US" dirty="0"/>
            </a:br>
            <a:r>
              <a:rPr lang="en-US" dirty="0"/>
              <a:t>the </a:t>
            </a:r>
            <a:r>
              <a:rPr lang="en-US" dirty="0">
                <a:solidFill>
                  <a:srgbClr val="00B0F0"/>
                </a:solidFill>
              </a:rPr>
              <a:t>prediction model </a:t>
            </a:r>
            <a:r>
              <a:rPr lang="en-US" dirty="0"/>
              <a:t>to the </a:t>
            </a:r>
            <a:r>
              <a:rPr lang="en-US" i="1" dirty="0"/>
              <a:t>Used Car Buyer</a:t>
            </a:r>
            <a:r>
              <a:rPr lang="en-US" dirty="0"/>
              <a:t>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value</a:t>
            </a:r>
            <a:r>
              <a:rPr lang="en-US" dirty="0"/>
              <a:t>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model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5BD00AD-9989-3F7C-967A-E0C55B2995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5909" y="0"/>
            <a:ext cx="10387443" cy="5383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1465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3CC605A-F4CE-92A8-BB15-24325F573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F9DCE6-F104-5B27-3393-602645ADC0A5}"/>
              </a:ext>
            </a:extLst>
          </p:cNvPr>
          <p:cNvSpPr txBox="1"/>
          <p:nvPr/>
        </p:nvSpPr>
        <p:spPr>
          <a:xfrm>
            <a:off x="1596980" y="596291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681B580-CA38-C769-720B-DADCFB17948B}"/>
              </a:ext>
            </a:extLst>
          </p:cNvPr>
          <p:cNvSpPr txBox="1"/>
          <p:nvPr/>
        </p:nvSpPr>
        <p:spPr>
          <a:xfrm>
            <a:off x="2394813" y="5471292"/>
            <a:ext cx="786625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/>
              <a:t>Expanding the </a:t>
            </a:r>
            <a:r>
              <a:rPr lang="en-US" sz="2800" dirty="0">
                <a:solidFill>
                  <a:srgbClr val="00B0F0"/>
                </a:solidFill>
              </a:rPr>
              <a:t>prediction</a:t>
            </a:r>
            <a:r>
              <a:rPr lang="en-US" sz="2800" dirty="0"/>
              <a:t> and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value</a:t>
            </a:r>
            <a:r>
              <a:rPr lang="en-US" sz="2800" dirty="0"/>
              <a:t> sub-models </a:t>
            </a:r>
          </a:p>
          <a:p>
            <a:pPr algn="ctr"/>
            <a:r>
              <a:rPr lang="en-US" sz="2800" dirty="0"/>
              <a:t>to show the full influence diagram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7041E4-F9EF-DE1F-E0FF-1D7622C0E2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4765" y="0"/>
            <a:ext cx="10401796" cy="5536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41259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CAD8DB-5399-CBA2-7535-00F54D8678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Applications: </a:t>
            </a:r>
            <a:br>
              <a:rPr lang="en-US" dirty="0"/>
            </a:br>
            <a:r>
              <a:rPr lang="en-US" i="1" dirty="0"/>
              <a:t>Where is Decision Modeling Useful?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BDE044-A84D-2451-B50E-403938FE24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Decisions with significant uncertainty:</a:t>
            </a:r>
          </a:p>
          <a:p>
            <a:r>
              <a:rPr lang="en-US" sz="2400" dirty="0">
                <a:solidFill>
                  <a:srgbClr val="00B0F0"/>
                </a:solidFill>
              </a:rPr>
              <a:t>Product management: </a:t>
            </a:r>
            <a:r>
              <a:rPr lang="en-US" sz="2400" dirty="0"/>
              <a:t>Selection of new features</a:t>
            </a:r>
          </a:p>
          <a:p>
            <a:r>
              <a:rPr lang="en-US" sz="2400" dirty="0">
                <a:solidFill>
                  <a:srgbClr val="FF40FF"/>
                </a:solidFill>
              </a:rPr>
              <a:t>Cloud automation: </a:t>
            </a:r>
            <a:r>
              <a:rPr lang="en-US" sz="2400" dirty="0"/>
              <a:t>Model deployment</a:t>
            </a:r>
          </a:p>
          <a:p>
            <a:r>
              <a:rPr lang="en-US" sz="2400" dirty="0">
                <a:solidFill>
                  <a:srgbClr val="FFFF00"/>
                </a:solidFill>
              </a:rPr>
              <a:t>Operations</a:t>
            </a:r>
            <a:r>
              <a:rPr lang="en-US" sz="2400" dirty="0"/>
              <a:t>:  Optimal supply chains</a:t>
            </a:r>
          </a:p>
          <a:p>
            <a:r>
              <a:rPr lang="en-US" sz="2400" dirty="0">
                <a:solidFill>
                  <a:srgbClr val="00B050"/>
                </a:solidFill>
              </a:rPr>
              <a:t>Healthcare: </a:t>
            </a:r>
            <a:r>
              <a:rPr lang="en-US" sz="2400" dirty="0"/>
              <a:t>Treatment choices</a:t>
            </a:r>
          </a:p>
        </p:txBody>
      </p:sp>
    </p:spTree>
    <p:extLst>
      <p:ext uri="{BB962C8B-B14F-4D97-AF65-F5344CB8AC3E}">
        <p14:creationId xmlns:p14="http://schemas.microsoft.com/office/powerpoint/2010/main" val="18681920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9A317-E0B2-B93B-1B8C-03076B36F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take-away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470AE4-1A41-4A7D-640F-982D96A21A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Derived from a common mathematical framework, </a:t>
            </a:r>
          </a:p>
          <a:p>
            <a:pPr marL="0" indent="0" algn="ctr">
              <a:buNone/>
            </a:pPr>
            <a:r>
              <a:rPr lang="en-US" dirty="0">
                <a:solidFill>
                  <a:srgbClr val="FF0000"/>
                </a:solidFill>
              </a:rPr>
              <a:t>Data Science predictive models </a:t>
            </a:r>
            <a:r>
              <a:rPr lang="en-US" dirty="0"/>
              <a:t>and </a:t>
            </a:r>
          </a:p>
          <a:p>
            <a:pPr marL="0" indent="0" algn="ctr">
              <a:buNone/>
            </a:pPr>
            <a:r>
              <a:rPr lang="en-US" dirty="0">
                <a:solidFill>
                  <a:srgbClr val="92D050"/>
                </a:solidFill>
              </a:rPr>
              <a:t>decision analysis models </a:t>
            </a:r>
          </a:p>
          <a:p>
            <a:pPr marL="0" indent="0" algn="ctr">
              <a:buNone/>
            </a:pPr>
            <a:r>
              <a:rPr lang="en-US" dirty="0"/>
              <a:t>can combine </a:t>
            </a:r>
          </a:p>
          <a:p>
            <a:pPr marL="0" indent="0" algn="ctr">
              <a:buNone/>
            </a:pPr>
            <a:r>
              <a:rPr lang="en-US" dirty="0">
                <a:solidFill>
                  <a:srgbClr val="FFFF00"/>
                </a:solidFill>
              </a:rPr>
              <a:t>Bayesian statistics </a:t>
            </a:r>
            <a:r>
              <a:rPr lang="en-US" dirty="0"/>
              <a:t>and </a:t>
            </a:r>
          </a:p>
          <a:p>
            <a:pPr marL="0" indent="0" algn="ctr">
              <a:buNone/>
            </a:pPr>
            <a:r>
              <a:rPr lang="en-US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decision theory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7939401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3B7C60F-2BEF-1215-C139-8572723A7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Abstract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CEEEEE-152B-4455-B0CB-88038270C2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400" b="0" i="0" u="none" strike="noStrike" dirty="0">
                <a:effectLst/>
                <a:latin typeface="Arial" panose="020B0604020202020204" pitchFamily="34" charset="0"/>
              </a:rPr>
              <a:t>Decision Analysis (DA) and Data Science  teams often operate at cross-purposes,  using distinct frameworks.  The aim of this work is to demonstrate how current machine learning methods can be applied in a principled way to Decision Analysis. For example, machine learning methods do not make the prior explicit, but directly estimate posterior predictive distributions. Estimating likelihoods instead avoids this confounding.  Extending well-known textbook examples, such as value of information analysis, with estimation of likelihoods illustrates how this is possible. The result is a novel analytical approach that combines software tools that solve influence diagrams with Bayesian statistical methods. This advances the computational aspects of  Decision Analysis, aligning it with contemporary evidence-based practices. 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2615489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99011D-8337-C002-FF1E-674CA2528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Artificial Intelligence?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506AF0-6562-5974-5F9C-674BFD26C1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“AI” means many things.  It brings an eclectic mix of methods developed over the last 50 years  -- from OR, Statistics, NLU, Optimization, Cognitive Science….</a:t>
            </a:r>
          </a:p>
          <a:p>
            <a:r>
              <a:rPr lang="en-US" dirty="0"/>
              <a:t>Key concepts:</a:t>
            </a:r>
          </a:p>
          <a:p>
            <a:pPr lvl="1"/>
            <a:r>
              <a:rPr lang="en-US" dirty="0"/>
              <a:t>Rationality, “alignment” – matching means and ends</a:t>
            </a:r>
          </a:p>
          <a:p>
            <a:pPr lvl="1"/>
            <a:r>
              <a:rPr lang="en-US" dirty="0" err="1"/>
              <a:t>Explainability</a:t>
            </a:r>
            <a:r>
              <a:rPr lang="en-US" dirty="0"/>
              <a:t> – “heuristic adequacy” – answering why</a:t>
            </a:r>
          </a:p>
          <a:p>
            <a:pPr lvl="1"/>
            <a:r>
              <a:rPr lang="en-US" dirty="0"/>
              <a:t>Subjectivity – “Inductive bias” - respecting human input &amp; opinion </a:t>
            </a:r>
          </a:p>
          <a:p>
            <a:pPr lvl="1"/>
            <a:r>
              <a:rPr lang="en-US" dirty="0"/>
              <a:t>Automation – “Agency” – autonomous actions by machines</a:t>
            </a:r>
          </a:p>
          <a:p>
            <a:pPr lvl="1"/>
            <a:r>
              <a:rPr lang="en-US" dirty="0"/>
              <a:t>Uncertainty – “Probability calculus” - What good is an inaccurate (e.g. statistical) model?</a:t>
            </a:r>
          </a:p>
          <a:p>
            <a:pPr lvl="1"/>
            <a:r>
              <a:rPr lang="en-US" dirty="0"/>
              <a:t>Computation – Simple things done at massive scale</a:t>
            </a:r>
          </a:p>
          <a:p>
            <a:pPr lvl="1"/>
            <a:r>
              <a:rPr lang="en-US" dirty="0"/>
              <a:t>Decision focus – Start by examining possible actions.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39660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4F8D7C-4728-214C-23EB-ADAB9FBDFF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Premise:</a:t>
            </a:r>
            <a:br>
              <a:rPr lang="en-US" dirty="0"/>
            </a:br>
            <a:r>
              <a:rPr lang="en-US" dirty="0"/>
              <a:t>“Intelligence”  is   Rational choice.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0EB54D1-9D57-7DFD-3D64-EE768EF016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3099460"/>
            <a:ext cx="9872871" cy="2996540"/>
          </a:xfrm>
        </p:spPr>
        <p:txBody>
          <a:bodyPr/>
          <a:lstStyle/>
          <a:p>
            <a:r>
              <a:rPr lang="en-US" dirty="0"/>
              <a:t>A </a:t>
            </a:r>
            <a:r>
              <a:rPr lang="en-US" i="1" dirty="0">
                <a:solidFill>
                  <a:srgbClr val="C00000"/>
                </a:solidFill>
              </a:rPr>
              <a:t>decision</a:t>
            </a:r>
            <a:r>
              <a:rPr lang="en-US" dirty="0"/>
              <a:t> makes a tangible </a:t>
            </a:r>
            <a:r>
              <a:rPr lang="en-US" dirty="0">
                <a:solidFill>
                  <a:srgbClr val="00B050"/>
                </a:solidFill>
              </a:rPr>
              <a:t>change</a:t>
            </a:r>
            <a:r>
              <a:rPr lang="en-US" dirty="0"/>
              <a:t>; an allocation that is not revocable.</a:t>
            </a:r>
          </a:p>
          <a:p>
            <a:r>
              <a:rPr lang="en-US" dirty="0"/>
              <a:t>A </a:t>
            </a:r>
            <a:r>
              <a:rPr lang="en-US" i="1" dirty="0">
                <a:solidFill>
                  <a:srgbClr val="C00000"/>
                </a:solidFill>
              </a:rPr>
              <a:t>rational </a:t>
            </a:r>
            <a:r>
              <a:rPr lang="en-US" i="1" dirty="0"/>
              <a:t>decision </a:t>
            </a:r>
            <a:r>
              <a:rPr lang="en-US" dirty="0"/>
              <a:t>aligns actions to </a:t>
            </a:r>
            <a:r>
              <a:rPr lang="en-US" dirty="0">
                <a:solidFill>
                  <a:srgbClr val="00B050"/>
                </a:solidFill>
              </a:rPr>
              <a:t>maximize</a:t>
            </a:r>
            <a:r>
              <a:rPr lang="en-US" dirty="0"/>
              <a:t> a measure over </a:t>
            </a:r>
            <a:r>
              <a:rPr lang="en-US" dirty="0">
                <a:solidFill>
                  <a:srgbClr val="00B050"/>
                </a:solidFill>
              </a:rPr>
              <a:t>outcomes</a:t>
            </a:r>
          </a:p>
          <a:p>
            <a:r>
              <a:rPr lang="en-US" i="1" dirty="0">
                <a:solidFill>
                  <a:srgbClr val="C00000"/>
                </a:solidFill>
              </a:rPr>
              <a:t>Outcomes </a:t>
            </a:r>
            <a:r>
              <a:rPr lang="en-US" dirty="0"/>
              <a:t> can be </a:t>
            </a:r>
            <a:r>
              <a:rPr lang="en-US" dirty="0">
                <a:solidFill>
                  <a:srgbClr val="00B050"/>
                </a:solidFill>
              </a:rPr>
              <a:t>assigned values </a:t>
            </a:r>
            <a:r>
              <a:rPr lang="en-US" dirty="0"/>
              <a:t>by which they can be compared</a:t>
            </a:r>
          </a:p>
          <a:p>
            <a:r>
              <a:rPr lang="en-US" i="1" dirty="0">
                <a:solidFill>
                  <a:srgbClr val="C00000"/>
                </a:solidFill>
              </a:rPr>
              <a:t>Predictions</a:t>
            </a:r>
            <a:r>
              <a:rPr lang="en-US" i="1" dirty="0"/>
              <a:t> </a:t>
            </a:r>
            <a:r>
              <a:rPr lang="en-US" dirty="0"/>
              <a:t>are </a:t>
            </a:r>
            <a:r>
              <a:rPr lang="en-US" dirty="0">
                <a:solidFill>
                  <a:srgbClr val="00B050"/>
                </a:solidFill>
              </a:rPr>
              <a:t>uncertainties</a:t>
            </a:r>
            <a:r>
              <a:rPr lang="en-US" dirty="0"/>
              <a:t> over outcomes, expressed by probability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2518141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D0BE3D13-5BE5-4B05-AFCF-2A2E059D2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6562092-3AA7-4EF0-9007-C44F879A13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1AC85C80-0175-4214-A13D-03C224658C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70108" y="985292"/>
            <a:ext cx="1345319" cy="1345319"/>
          </a:xfrm>
          <a:prstGeom prst="ellipse">
            <a:avLst/>
          </a:prstGeom>
          <a:solidFill>
            <a:schemeClr val="accent1">
              <a:lumMod val="40000"/>
              <a:lumOff val="6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E60B620B-3E81-4075-BC12-D4FB3E299C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" y="0"/>
            <a:ext cx="12189867" cy="6858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2E3F1AF-8AEF-26AA-0880-313E7F3BFC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874" y="2060593"/>
            <a:ext cx="3484192" cy="2298663"/>
          </a:xfrm>
        </p:spPr>
        <p:txBody>
          <a:bodyPr anchor="b">
            <a:normAutofit/>
          </a:bodyPr>
          <a:lstStyle/>
          <a:p>
            <a:pPr algn="l"/>
            <a:r>
              <a:rPr lang="en-US" sz="4400" dirty="0">
                <a:solidFill>
                  <a:srgbClr val="1F2D29"/>
                </a:solidFill>
              </a:rPr>
              <a:t>Some familiar terms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202573-3371-E430-7A01-65F54B1629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6640" y="701040"/>
            <a:ext cx="8593227" cy="6156959"/>
          </a:xfrm>
        </p:spPr>
        <p:txBody>
          <a:bodyPr anchor="t">
            <a:noAutofit/>
          </a:bodyPr>
          <a:lstStyle/>
          <a:p>
            <a:r>
              <a:rPr lang="en-US" sz="2400" dirty="0">
                <a:solidFill>
                  <a:srgbClr val="C00000"/>
                </a:solidFill>
              </a:rPr>
              <a:t>Machine Learning </a:t>
            </a:r>
            <a:r>
              <a:rPr lang="en-US" sz="2400" dirty="0">
                <a:solidFill>
                  <a:srgbClr val="1F2D29"/>
                </a:solidFill>
              </a:rPr>
              <a:t>– Statistical estimation from data</a:t>
            </a:r>
          </a:p>
          <a:p>
            <a:pPr lvl="1"/>
            <a:r>
              <a:rPr lang="en-US" sz="2400" i="1" dirty="0">
                <a:solidFill>
                  <a:srgbClr val="1F2D29"/>
                </a:solidFill>
              </a:rPr>
              <a:t>ML models produce predictions</a:t>
            </a:r>
          </a:p>
          <a:p>
            <a:r>
              <a:rPr lang="en-US" sz="2400" dirty="0">
                <a:solidFill>
                  <a:srgbClr val="C00000"/>
                </a:solidFill>
              </a:rPr>
              <a:t>Decision Analysis </a:t>
            </a:r>
            <a:r>
              <a:rPr lang="en-US" sz="2400" dirty="0">
                <a:solidFill>
                  <a:srgbClr val="1F2D29"/>
                </a:solidFill>
              </a:rPr>
              <a:t>– Applied Decision Theory</a:t>
            </a:r>
          </a:p>
          <a:p>
            <a:pPr lvl="1"/>
            <a:r>
              <a:rPr lang="en-US" sz="2400" i="1" dirty="0">
                <a:solidFill>
                  <a:srgbClr val="1F2D29"/>
                </a:solidFill>
              </a:rPr>
              <a:t>Decision models prescribe actions.</a:t>
            </a:r>
          </a:p>
          <a:p>
            <a:r>
              <a:rPr lang="en-US" sz="2400" dirty="0">
                <a:solidFill>
                  <a:srgbClr val="C00000"/>
                </a:solidFill>
              </a:rPr>
              <a:t>Bayes network</a:t>
            </a:r>
            <a:r>
              <a:rPr lang="en-US" sz="2400" dirty="0">
                <a:solidFill>
                  <a:srgbClr val="1F2D29"/>
                </a:solidFill>
              </a:rPr>
              <a:t> and Probabilistic Graphical Models, </a:t>
            </a:r>
          </a:p>
          <a:p>
            <a:pPr lvl="1"/>
            <a:r>
              <a:rPr lang="en-US" sz="2400" dirty="0">
                <a:solidFill>
                  <a:srgbClr val="1F2D29"/>
                </a:solidFill>
              </a:rPr>
              <a:t>Directed A-cyclic graphs that factor joint probabilities, for computational purposes</a:t>
            </a:r>
          </a:p>
          <a:p>
            <a:r>
              <a:rPr lang="en-US" sz="2400" dirty="0">
                <a:solidFill>
                  <a:srgbClr val="C00000"/>
                </a:solidFill>
              </a:rPr>
              <a:t>Influence Diagrams </a:t>
            </a:r>
          </a:p>
          <a:p>
            <a:pPr lvl="1"/>
            <a:r>
              <a:rPr lang="en-US" sz="2400" dirty="0">
                <a:solidFill>
                  <a:srgbClr val="1F2D29"/>
                </a:solidFill>
              </a:rPr>
              <a:t>Bayes networks with added decision and value variables.</a:t>
            </a:r>
          </a:p>
        </p:txBody>
      </p:sp>
    </p:spTree>
    <p:extLst>
      <p:ext uri="{BB962C8B-B14F-4D97-AF65-F5344CB8AC3E}">
        <p14:creationId xmlns:p14="http://schemas.microsoft.com/office/powerpoint/2010/main" val="36450959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4F8D7C-4728-214C-23EB-ADAB9FBDF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6834" y="808056"/>
            <a:ext cx="7958331" cy="1109234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“Intelligence” is Rational choice.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0EB54D1-9D57-7DFD-3D64-EE768EF016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i="1" dirty="0">
                <a:solidFill>
                  <a:srgbClr val="C00000"/>
                </a:solidFill>
              </a:rPr>
              <a:t>decision</a:t>
            </a:r>
            <a:r>
              <a:rPr lang="en-US" dirty="0"/>
              <a:t> makes a tangible </a:t>
            </a:r>
            <a:r>
              <a:rPr lang="en-US" dirty="0">
                <a:solidFill>
                  <a:srgbClr val="00B050"/>
                </a:solidFill>
              </a:rPr>
              <a:t>change</a:t>
            </a:r>
            <a:r>
              <a:rPr lang="en-US" dirty="0"/>
              <a:t>; an allocation that is not revocable.</a:t>
            </a:r>
          </a:p>
          <a:p>
            <a:r>
              <a:rPr lang="en-US" dirty="0"/>
              <a:t>A </a:t>
            </a:r>
            <a:r>
              <a:rPr lang="en-US" i="1" dirty="0">
                <a:solidFill>
                  <a:srgbClr val="C00000"/>
                </a:solidFill>
              </a:rPr>
              <a:t>rational </a:t>
            </a:r>
            <a:r>
              <a:rPr lang="en-US" i="1" dirty="0"/>
              <a:t>decision </a:t>
            </a:r>
            <a:r>
              <a:rPr lang="en-US" dirty="0"/>
              <a:t>aligns actions to </a:t>
            </a:r>
            <a:r>
              <a:rPr lang="en-US" dirty="0">
                <a:solidFill>
                  <a:srgbClr val="00B050"/>
                </a:solidFill>
              </a:rPr>
              <a:t>maximize</a:t>
            </a:r>
            <a:r>
              <a:rPr lang="en-US" dirty="0"/>
              <a:t> a measure over </a:t>
            </a:r>
            <a:r>
              <a:rPr lang="en-US" dirty="0">
                <a:solidFill>
                  <a:srgbClr val="00B050"/>
                </a:solidFill>
              </a:rPr>
              <a:t>outcomes</a:t>
            </a:r>
          </a:p>
          <a:p>
            <a:r>
              <a:rPr lang="en-US" i="1" dirty="0">
                <a:solidFill>
                  <a:srgbClr val="C00000"/>
                </a:solidFill>
              </a:rPr>
              <a:t>Outcomes </a:t>
            </a:r>
            <a:r>
              <a:rPr lang="en-US" dirty="0"/>
              <a:t> can be </a:t>
            </a:r>
            <a:r>
              <a:rPr lang="en-US" dirty="0">
                <a:solidFill>
                  <a:srgbClr val="00B050"/>
                </a:solidFill>
              </a:rPr>
              <a:t>assigned values </a:t>
            </a:r>
            <a:r>
              <a:rPr lang="en-US" dirty="0"/>
              <a:t>by which they can be compared</a:t>
            </a:r>
          </a:p>
          <a:p>
            <a:r>
              <a:rPr lang="en-US" i="1" dirty="0">
                <a:solidFill>
                  <a:srgbClr val="C00000"/>
                </a:solidFill>
              </a:rPr>
              <a:t>Predictions</a:t>
            </a:r>
            <a:r>
              <a:rPr lang="en-US" i="1" dirty="0"/>
              <a:t> </a:t>
            </a:r>
            <a:r>
              <a:rPr lang="en-US" dirty="0"/>
              <a:t>are </a:t>
            </a:r>
            <a:r>
              <a:rPr lang="en-US" dirty="0">
                <a:solidFill>
                  <a:srgbClr val="00B050"/>
                </a:solidFill>
              </a:rPr>
              <a:t>uncertainties</a:t>
            </a:r>
            <a:r>
              <a:rPr lang="en-US" dirty="0"/>
              <a:t> over outcomes, expressed by probability</a:t>
            </a:r>
            <a:endParaRPr lang="en-US" i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75CDEC-A730-74E7-0192-647AD8B39A8D}"/>
              </a:ext>
            </a:extLst>
          </p:cNvPr>
          <p:cNvSpPr txBox="1"/>
          <p:nvPr/>
        </p:nvSpPr>
        <p:spPr>
          <a:xfrm>
            <a:off x="1553225" y="2738053"/>
            <a:ext cx="241284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“Intelligence” 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is 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Rational Choice</a:t>
            </a:r>
          </a:p>
        </p:txBody>
      </p:sp>
    </p:spTree>
    <p:extLst>
      <p:ext uri="{BB962C8B-B14F-4D97-AF65-F5344CB8AC3E}">
        <p14:creationId xmlns:p14="http://schemas.microsoft.com/office/powerpoint/2010/main" val="20376199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DC52105-2490-4B48-852B-EB590C1F57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Mark Agosta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7EB082-F678-446E-A327-D43EDDDE9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5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7980358-F274-4A8D-B2B5-B102A06F111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040688" y="1966913"/>
            <a:ext cx="4151312" cy="4054475"/>
          </a:xfrm>
        </p:spPr>
        <p:txBody>
          <a:bodyPr>
            <a:normAutofit/>
          </a:bodyPr>
          <a:lstStyle/>
          <a:p>
            <a:pPr algn="l"/>
            <a:r>
              <a:rPr lang="en-US" sz="2000"/>
              <a:t>* </a:t>
            </a:r>
            <a:r>
              <a:rPr lang="en-US" sz="2000">
                <a:solidFill>
                  <a:schemeClr val="accent5"/>
                </a:solidFill>
              </a:rPr>
              <a:t>Influence Diagrams, </a:t>
            </a:r>
            <a:r>
              <a:rPr lang="en-US" sz="2000"/>
              <a:t>aka </a:t>
            </a:r>
            <a:br>
              <a:rPr lang="en-US" sz="2000"/>
            </a:br>
            <a:r>
              <a:rPr lang="en-US" sz="2000"/>
              <a:t>	- Bayes Networks, </a:t>
            </a:r>
            <a:br>
              <a:rPr lang="en-US" sz="2000"/>
            </a:br>
            <a:r>
              <a:rPr lang="en-US" sz="2000"/>
              <a:t>	- Probabilistic Graphical Models </a:t>
            </a:r>
            <a:br>
              <a:rPr lang="en-US" sz="2000"/>
            </a:br>
            <a:r>
              <a:rPr lang="en-US" sz="2000"/>
              <a:t>	- Structural Equation Models have three kinds of variables.</a:t>
            </a:r>
            <a:br>
              <a:rPr lang="en-US" sz="2000"/>
            </a:br>
            <a:br>
              <a:rPr lang="en-US" sz="2000"/>
            </a:br>
            <a:r>
              <a:rPr lang="en-US" sz="2000"/>
              <a:t>* </a:t>
            </a:r>
            <a:r>
              <a:rPr lang="en-US" sz="2000">
                <a:solidFill>
                  <a:schemeClr val="accent5"/>
                </a:solidFill>
              </a:rPr>
              <a:t>Arcs</a:t>
            </a:r>
            <a:r>
              <a:rPr lang="en-US" sz="2000"/>
              <a:t> show the influences among them</a:t>
            </a:r>
            <a:br>
              <a:rPr lang="en-US" sz="2000"/>
            </a:br>
            <a:br>
              <a:rPr lang="en-US" sz="2000"/>
            </a:br>
            <a:r>
              <a:rPr lang="en-US" sz="2000"/>
              <a:t>* Decision models, as one might draw out in a tree, can be </a:t>
            </a:r>
            <a:r>
              <a:rPr lang="en-US" sz="2000">
                <a:solidFill>
                  <a:schemeClr val="accent5"/>
                </a:solidFill>
              </a:rPr>
              <a:t>formulated and solved </a:t>
            </a:r>
            <a:r>
              <a:rPr lang="en-US" sz="2000"/>
              <a:t>by Influence Diagrams</a:t>
            </a:r>
            <a:br>
              <a:rPr lang="en-US" sz="1050"/>
            </a:br>
            <a:endParaRPr lang="en-US" sz="2000"/>
          </a:p>
        </p:txBody>
      </p:sp>
      <p:pic>
        <p:nvPicPr>
          <p:cNvPr id="9" name="Picture 4" descr="http://www.mediate.com/newsimages/news5326.jpg">
            <a:extLst>
              <a:ext uri="{FF2B5EF4-FFF2-40B4-BE49-F238E27FC236}">
                <a16:creationId xmlns:a16="http://schemas.microsoft.com/office/drawing/2014/main" id="{FF3988EE-5A66-449B-8669-DE456E8A8C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0375" y="3429000"/>
            <a:ext cx="1317171" cy="1317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13BD349A-030B-4A10-B5EB-F931EF88E0A3}"/>
              </a:ext>
            </a:extLst>
          </p:cNvPr>
          <p:cNvGrpSpPr/>
          <p:nvPr/>
        </p:nvGrpSpPr>
        <p:grpSpPr>
          <a:xfrm>
            <a:off x="5310374" y="1703254"/>
            <a:ext cx="1317172" cy="1175082"/>
            <a:chOff x="9627327" y="2484433"/>
            <a:chExt cx="1756394" cy="1563620"/>
          </a:xfrm>
        </p:grpSpPr>
        <p:pic>
          <p:nvPicPr>
            <p:cNvPr id="11" name="Picture 2" descr="http://thumbs.dreamstime.com/x/cartoon-icons-game-user-interface-vector-set-50707095.jpg">
              <a:extLst>
                <a:ext uri="{FF2B5EF4-FFF2-40B4-BE49-F238E27FC236}">
                  <a16:creationId xmlns:a16="http://schemas.microsoft.com/office/drawing/2014/main" id="{0A713EEB-3209-422E-AD36-7C6198B2A93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860" t="68144" r="66026" b="6827"/>
            <a:stretch/>
          </p:blipFill>
          <p:spPr bwMode="auto">
            <a:xfrm>
              <a:off x="9627327" y="2484433"/>
              <a:ext cx="1756394" cy="15636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2" descr="http://www.nintendoworldreport.com/media/29905/4/62.jpg">
              <a:extLst>
                <a:ext uri="{FF2B5EF4-FFF2-40B4-BE49-F238E27FC236}">
                  <a16:creationId xmlns:a16="http://schemas.microsoft.com/office/drawing/2014/main" id="{EBB4141B-1DEF-4F85-BACF-E314FAE68BE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03561" y="2864280"/>
              <a:ext cx="803926" cy="803926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2" descr="http://www.nintendoworldreport.com/media/29905/4/62.jpg">
              <a:extLst>
                <a:ext uri="{FF2B5EF4-FFF2-40B4-BE49-F238E27FC236}">
                  <a16:creationId xmlns:a16="http://schemas.microsoft.com/office/drawing/2014/main" id="{AFBF5759-D115-4541-9731-6D5DDD8A4CA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88792" y="2708775"/>
              <a:ext cx="1033463" cy="1033463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4" name="Picture 2" descr="http://powerpictures.crystalgraphics.com/photo/business_man_gear_wheel_character_cartoon_guy_running_run_cg9p9672200c_th.jpg">
            <a:extLst>
              <a:ext uri="{FF2B5EF4-FFF2-40B4-BE49-F238E27FC236}">
                <a16:creationId xmlns:a16="http://schemas.microsoft.com/office/drawing/2014/main" id="{16273F1A-C4A3-4D5C-A232-B2A13796B6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1614" y="5075400"/>
            <a:ext cx="1074692" cy="10746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F8B129A-FAEE-42ED-B2FD-A9F989D074DE}"/>
              </a:ext>
            </a:extLst>
          </p:cNvPr>
          <p:cNvSpPr txBox="1"/>
          <p:nvPr/>
        </p:nvSpPr>
        <p:spPr>
          <a:xfrm>
            <a:off x="1614354" y="2137225"/>
            <a:ext cx="43505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rgbClr val="00B050"/>
                </a:solidFill>
              </a:rPr>
              <a:t>Outcome values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3CB34FD-7185-45DB-ACA5-EFE3344BAE23}"/>
              </a:ext>
            </a:extLst>
          </p:cNvPr>
          <p:cNvSpPr txBox="1"/>
          <p:nvPr/>
        </p:nvSpPr>
        <p:spPr>
          <a:xfrm>
            <a:off x="1465887" y="5626998"/>
            <a:ext cx="43505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rgbClr val="0070C0"/>
                </a:solidFill>
              </a:rPr>
              <a:t>  Decisions, policies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3B826CD-05A7-4FE4-BA37-7BDAE68AA199}"/>
              </a:ext>
            </a:extLst>
          </p:cNvPr>
          <p:cNvSpPr txBox="1"/>
          <p:nvPr/>
        </p:nvSpPr>
        <p:spPr>
          <a:xfrm>
            <a:off x="1502083" y="3815757"/>
            <a:ext cx="43505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rgbClr val="C00000"/>
                </a:solidFill>
              </a:rPr>
              <a:t>Conditional probabilities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3CF9843-3BBF-CBA1-70D1-E7C7ABD5E82B}"/>
              </a:ext>
            </a:extLst>
          </p:cNvPr>
          <p:cNvSpPr txBox="1"/>
          <p:nvPr/>
        </p:nvSpPr>
        <p:spPr>
          <a:xfrm>
            <a:off x="1563186" y="671215"/>
            <a:ext cx="64459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These are the 3 kinds of variables:</a:t>
            </a:r>
          </a:p>
        </p:txBody>
      </p:sp>
      <p:sp>
        <p:nvSpPr>
          <p:cNvPr id="5" name="Diamond 4">
            <a:extLst>
              <a:ext uri="{FF2B5EF4-FFF2-40B4-BE49-F238E27FC236}">
                <a16:creationId xmlns:a16="http://schemas.microsoft.com/office/drawing/2014/main" id="{532C4EF8-F8CD-46DB-82AC-01911CE6C13C}"/>
              </a:ext>
            </a:extLst>
          </p:cNvPr>
          <p:cNvSpPr/>
          <p:nvPr/>
        </p:nvSpPr>
        <p:spPr bwMode="auto">
          <a:xfrm>
            <a:off x="4647941" y="1352933"/>
            <a:ext cx="2642039" cy="1851914"/>
          </a:xfrm>
          <a:prstGeom prst="diamond">
            <a:avLst/>
          </a:prstGeom>
          <a:noFill/>
          <a:ln w="38100">
            <a:solidFill>
              <a:srgbClr val="92D050"/>
            </a:solidFill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20" tIns="45710" rIns="91420" bIns="45710" numCol="1" rtlCol="0" anchor="t" anchorCtr="0" compatLnSpc="1">
            <a:prstTxWarp prst="textNoShape">
              <a:avLst/>
            </a:prstTxWarp>
          </a:bodyPr>
          <a:lstStyle/>
          <a:p>
            <a:pPr defTabSz="914165"/>
            <a:endParaRPr lang="en-US" sz="1406" i="1">
              <a:solidFill>
                <a:srgbClr val="000000"/>
              </a:solidFill>
              <a:latin typeface="Verdana" pitchFamily="34" charset="0"/>
              <a:cs typeface="Arial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E31C3DC-DE85-4AFA-B4F8-CB1BAD0C23D6}"/>
              </a:ext>
            </a:extLst>
          </p:cNvPr>
          <p:cNvSpPr/>
          <p:nvPr/>
        </p:nvSpPr>
        <p:spPr bwMode="auto">
          <a:xfrm>
            <a:off x="4957750" y="4881818"/>
            <a:ext cx="2109189" cy="1461855"/>
          </a:xfrm>
          <a:prstGeom prst="rect">
            <a:avLst/>
          </a:prstGeom>
          <a:noFill/>
          <a:ln w="38100">
            <a:solidFill>
              <a:srgbClr val="0070C0"/>
            </a:solidFill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vert="horz" wrap="square" lIns="91420" tIns="45710" rIns="91420" bIns="45710" numCol="1" rtlCol="0" anchor="t" anchorCtr="0" compatLnSpc="1">
            <a:prstTxWarp prst="textNoShape">
              <a:avLst/>
            </a:prstTxWarp>
          </a:bodyPr>
          <a:lstStyle/>
          <a:p>
            <a:pPr defTabSz="914165"/>
            <a:endParaRPr lang="en-US" sz="1969" i="1">
              <a:solidFill>
                <a:srgbClr val="000000"/>
              </a:solidFill>
              <a:latin typeface="Verdana" pitchFamily="34" charset="0"/>
              <a:cs typeface="Arial" charset="0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0FA3E07-F49D-4DEE-8F1B-EF5803299517}"/>
              </a:ext>
            </a:extLst>
          </p:cNvPr>
          <p:cNvSpPr/>
          <p:nvPr/>
        </p:nvSpPr>
        <p:spPr>
          <a:xfrm>
            <a:off x="4869317" y="3301790"/>
            <a:ext cx="2191250" cy="1317171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lIns="91420" tIns="45710" rIns="91420" bIns="45710" rtlCol="0" anchor="ctr"/>
          <a:lstStyle/>
          <a:p>
            <a:endParaRPr lang="en-US" sz="1969" i="1">
              <a:solidFill>
                <a:srgbClr val="000000"/>
              </a:solidFill>
              <a:latin typeface="Verdana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135421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Rectangle 94">
            <a:extLst>
              <a:ext uri="{FF2B5EF4-FFF2-40B4-BE49-F238E27FC236}">
                <a16:creationId xmlns:a16="http://schemas.microsoft.com/office/drawing/2014/main" id="{D228C1F5-9A48-4303-A0EF-9AC6F4CF016B}"/>
              </a:ext>
            </a:extLst>
          </p:cNvPr>
          <p:cNvSpPr/>
          <p:nvPr/>
        </p:nvSpPr>
        <p:spPr>
          <a:xfrm>
            <a:off x="7282984" y="2376552"/>
            <a:ext cx="4238124" cy="402403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2" name="Group 131"/>
          <p:cNvGrpSpPr/>
          <p:nvPr/>
        </p:nvGrpSpPr>
        <p:grpSpPr>
          <a:xfrm>
            <a:off x="9584069" y="2819194"/>
            <a:ext cx="509940" cy="1565607"/>
            <a:chOff x="8357556" y="1695650"/>
            <a:chExt cx="509940" cy="1546357"/>
          </a:xfrm>
        </p:grpSpPr>
        <p:sp>
          <p:nvSpPr>
            <p:cNvPr id="111" name="Freeform 110"/>
            <p:cNvSpPr/>
            <p:nvPr/>
          </p:nvSpPr>
          <p:spPr>
            <a:xfrm rot="19283677">
              <a:off x="8357556" y="1695650"/>
              <a:ext cx="509940" cy="1279758"/>
            </a:xfrm>
            <a:custGeom>
              <a:avLst/>
              <a:gdLst>
                <a:gd name="connsiteX0" fmla="*/ 388056 w 428978"/>
                <a:gd name="connsiteY0" fmla="*/ 0 h 1322211"/>
                <a:gd name="connsiteX1" fmla="*/ 421923 w 428978"/>
                <a:gd name="connsiteY1" fmla="*/ 482600 h 1322211"/>
                <a:gd name="connsiteX2" fmla="*/ 345723 w 428978"/>
                <a:gd name="connsiteY2" fmla="*/ 829733 h 1322211"/>
                <a:gd name="connsiteX3" fmla="*/ 49389 w 428978"/>
                <a:gd name="connsiteY3" fmla="*/ 1253067 h 1322211"/>
                <a:gd name="connsiteX4" fmla="*/ 49389 w 428978"/>
                <a:gd name="connsiteY4" fmla="*/ 1244600 h 1322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8978" h="1322211">
                  <a:moveTo>
                    <a:pt x="388056" y="0"/>
                  </a:moveTo>
                  <a:cubicBezTo>
                    <a:pt x="408517" y="172155"/>
                    <a:pt x="428978" y="344311"/>
                    <a:pt x="421923" y="482600"/>
                  </a:cubicBezTo>
                  <a:cubicBezTo>
                    <a:pt x="414868" y="620889"/>
                    <a:pt x="407812" y="701322"/>
                    <a:pt x="345723" y="829733"/>
                  </a:cubicBezTo>
                  <a:cubicBezTo>
                    <a:pt x="283634" y="958144"/>
                    <a:pt x="98778" y="1183923"/>
                    <a:pt x="49389" y="1253067"/>
                  </a:cubicBezTo>
                  <a:cubicBezTo>
                    <a:pt x="0" y="1322211"/>
                    <a:pt x="49389" y="1244600"/>
                    <a:pt x="49389" y="1244600"/>
                  </a:cubicBezTo>
                </a:path>
              </a:pathLst>
            </a:cu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endParaRPr lang="en-US" sz="1969" i="1">
                <a:solidFill>
                  <a:srgbClr val="000000"/>
                </a:solidFill>
                <a:latin typeface="Verdana"/>
                <a:cs typeface="Arial"/>
              </a:endParaRPr>
            </a:p>
          </p:txBody>
        </p:sp>
        <p:cxnSp>
          <p:nvCxnSpPr>
            <p:cNvPr id="113" name="Straight Arrow Connector 112"/>
            <p:cNvCxnSpPr>
              <a:stCxn id="111" idx="3"/>
            </p:cNvCxnSpPr>
            <p:nvPr/>
          </p:nvCxnSpPr>
          <p:spPr>
            <a:xfrm flipH="1">
              <a:off x="8763000" y="2905728"/>
              <a:ext cx="53653" cy="336279"/>
            </a:xfrm>
            <a:prstGeom prst="straightConnector1">
              <a:avLst/>
            </a:prstGeom>
            <a:ln w="38100">
              <a:solidFill>
                <a:schemeClr val="accent2">
                  <a:lumMod val="75000"/>
                </a:schemeClr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3" name="Group 132"/>
          <p:cNvGrpSpPr/>
          <p:nvPr/>
        </p:nvGrpSpPr>
        <p:grpSpPr>
          <a:xfrm>
            <a:off x="7644423" y="3006185"/>
            <a:ext cx="731680" cy="1489405"/>
            <a:chOff x="6615288" y="1905001"/>
            <a:chExt cx="521032" cy="1378606"/>
          </a:xfrm>
        </p:grpSpPr>
        <p:cxnSp>
          <p:nvCxnSpPr>
            <p:cNvPr id="99" name="Straight Arrow Connector 98"/>
            <p:cNvCxnSpPr/>
            <p:nvPr/>
          </p:nvCxnSpPr>
          <p:spPr>
            <a:xfrm rot="16200000" flipH="1">
              <a:off x="6914402" y="3061690"/>
              <a:ext cx="259731" cy="184104"/>
            </a:xfrm>
            <a:prstGeom prst="straightConnector1">
              <a:avLst/>
            </a:prstGeom>
            <a:ln w="38100">
              <a:solidFill>
                <a:schemeClr val="bg1">
                  <a:lumMod val="50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7" name="Freeform 106"/>
            <p:cNvSpPr/>
            <p:nvPr/>
          </p:nvSpPr>
          <p:spPr>
            <a:xfrm flipH="1">
              <a:off x="6615288" y="1905001"/>
              <a:ext cx="364632" cy="1158240"/>
            </a:xfrm>
            <a:custGeom>
              <a:avLst/>
              <a:gdLst>
                <a:gd name="connsiteX0" fmla="*/ 388056 w 428978"/>
                <a:gd name="connsiteY0" fmla="*/ 0 h 1322211"/>
                <a:gd name="connsiteX1" fmla="*/ 421923 w 428978"/>
                <a:gd name="connsiteY1" fmla="*/ 482600 h 1322211"/>
                <a:gd name="connsiteX2" fmla="*/ 345723 w 428978"/>
                <a:gd name="connsiteY2" fmla="*/ 829733 h 1322211"/>
                <a:gd name="connsiteX3" fmla="*/ 49389 w 428978"/>
                <a:gd name="connsiteY3" fmla="*/ 1253067 h 1322211"/>
                <a:gd name="connsiteX4" fmla="*/ 49389 w 428978"/>
                <a:gd name="connsiteY4" fmla="*/ 1244600 h 1322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8978" h="1322211">
                  <a:moveTo>
                    <a:pt x="388056" y="0"/>
                  </a:moveTo>
                  <a:cubicBezTo>
                    <a:pt x="408517" y="172155"/>
                    <a:pt x="428978" y="344311"/>
                    <a:pt x="421923" y="482600"/>
                  </a:cubicBezTo>
                  <a:cubicBezTo>
                    <a:pt x="414868" y="620889"/>
                    <a:pt x="407812" y="701322"/>
                    <a:pt x="345723" y="829733"/>
                  </a:cubicBezTo>
                  <a:cubicBezTo>
                    <a:pt x="283634" y="958144"/>
                    <a:pt x="98778" y="1183923"/>
                    <a:pt x="49389" y="1253067"/>
                  </a:cubicBezTo>
                  <a:cubicBezTo>
                    <a:pt x="0" y="1322211"/>
                    <a:pt x="49389" y="1244600"/>
                    <a:pt x="49389" y="1244600"/>
                  </a:cubicBezTo>
                </a:path>
              </a:pathLst>
            </a:custGeom>
            <a:ln w="38100">
              <a:solidFill>
                <a:schemeClr val="bg1">
                  <a:lumMod val="50000"/>
                </a:schemeClr>
              </a:solidFill>
              <a:headEnd type="triangle" w="med" len="med"/>
              <a:tailEnd type="non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endParaRPr lang="en-US" sz="1969" i="1">
                <a:solidFill>
                  <a:srgbClr val="000000"/>
                </a:solidFill>
                <a:latin typeface="Verdana"/>
                <a:cs typeface="Arial"/>
              </a:endParaRPr>
            </a:p>
          </p:txBody>
        </p:sp>
      </p:grpSp>
      <p:sp>
        <p:nvSpPr>
          <p:cNvPr id="51" name="Oval 50"/>
          <p:cNvSpPr/>
          <p:nvPr/>
        </p:nvSpPr>
        <p:spPr>
          <a:xfrm>
            <a:off x="7398714" y="2514389"/>
            <a:ext cx="811225" cy="50935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0" tIns="45710" rIns="91420" bIns="45710" rtlCol="0" anchor="ctr"/>
          <a:lstStyle/>
          <a:p>
            <a:r>
              <a:rPr lang="en-US" sz="1600" i="1">
                <a:solidFill>
                  <a:srgbClr val="000000"/>
                </a:solidFill>
                <a:latin typeface="Verdana"/>
                <a:cs typeface="Arial"/>
              </a:rPr>
              <a:t>A|F</a:t>
            </a:r>
          </a:p>
        </p:txBody>
      </p:sp>
      <p:sp>
        <p:nvSpPr>
          <p:cNvPr id="52" name="Oval 51"/>
          <p:cNvSpPr/>
          <p:nvPr/>
        </p:nvSpPr>
        <p:spPr>
          <a:xfrm>
            <a:off x="8270779" y="4351803"/>
            <a:ext cx="956734" cy="509358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bg1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bg1">
                  <a:lumMod val="40000"/>
                  <a:lumOff val="60000"/>
                  <a:shade val="100000"/>
                  <a:satMod val="115000"/>
                </a:schemeClr>
              </a:gs>
            </a:gsLst>
            <a:lin ang="0" scaled="1"/>
            <a:tileRect/>
          </a:gradFill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lIns="91420" tIns="45710" rIns="91420" bIns="45710" rtlCol="0" anchor="ctr"/>
          <a:lstStyle/>
          <a:p>
            <a:r>
              <a:rPr lang="en-US" sz="1969" i="1">
                <a:solidFill>
                  <a:srgbClr val="000000"/>
                </a:solidFill>
                <a:latin typeface="Verdana"/>
                <a:cs typeface="Arial"/>
              </a:rPr>
              <a:t> F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8544536" y="5308565"/>
            <a:ext cx="2061742" cy="698376"/>
          </a:xfrm>
          <a:prstGeom prst="rect">
            <a:avLst/>
          </a:prstGeom>
          <a:noFill/>
        </p:spPr>
        <p:txBody>
          <a:bodyPr wrap="none" lIns="91420" tIns="45710" rIns="91420" bIns="45710" rtlCol="0">
            <a:spAutoFit/>
          </a:bodyPr>
          <a:lstStyle/>
          <a:p>
            <a:pPr algn="l"/>
            <a:r>
              <a:rPr lang="en-US" sz="1969" i="1">
                <a:solidFill>
                  <a:srgbClr val="000000"/>
                </a:solidFill>
                <a:latin typeface="Baskerville Old Face" pitchFamily="18" charset="0"/>
                <a:cs typeface="Arial" charset="0"/>
              </a:rPr>
              <a:t>Equivalent</a:t>
            </a:r>
          </a:p>
          <a:p>
            <a:pPr algn="l"/>
            <a:r>
              <a:rPr lang="en-US" sz="1969" i="1">
                <a:solidFill>
                  <a:srgbClr val="000000"/>
                </a:solidFill>
                <a:latin typeface="Baskerville Old Face" pitchFamily="18" charset="0"/>
                <a:cs typeface="Arial" charset="0"/>
              </a:rPr>
              <a:t>Influence Diagram</a:t>
            </a:r>
          </a:p>
        </p:txBody>
      </p:sp>
      <p:cxnSp>
        <p:nvCxnSpPr>
          <p:cNvPr id="105" name="Straight Arrow Connector 104"/>
          <p:cNvCxnSpPr>
            <a:cxnSpLocks/>
          </p:cNvCxnSpPr>
          <p:nvPr/>
        </p:nvCxnSpPr>
        <p:spPr bwMode="auto">
          <a:xfrm>
            <a:off x="8109913" y="2764962"/>
            <a:ext cx="592666" cy="8211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7030A0"/>
            </a:solidFill>
            <a:prstDash val="dash"/>
            <a:round/>
            <a:headEnd type="none" w="med" len="med"/>
            <a:tailEnd type="arrow"/>
          </a:ln>
          <a:effectLst/>
        </p:spPr>
      </p:cxnSp>
      <p:sp>
        <p:nvSpPr>
          <p:cNvPr id="109" name="Rectangle 108"/>
          <p:cNvSpPr/>
          <p:nvPr/>
        </p:nvSpPr>
        <p:spPr bwMode="auto">
          <a:xfrm>
            <a:off x="8694113" y="2590589"/>
            <a:ext cx="9144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vert="horz" wrap="square" lIns="91420" tIns="45710" rIns="91420" bIns="45710" numCol="1" rtlCol="0" anchor="t" anchorCtr="0" compatLnSpc="1">
            <a:prstTxWarp prst="textNoShape">
              <a:avLst/>
            </a:prstTxWarp>
          </a:bodyPr>
          <a:lstStyle/>
          <a:p>
            <a:pPr defTabSz="914165"/>
            <a:r>
              <a:rPr lang="en-US" sz="1969" i="1">
                <a:solidFill>
                  <a:srgbClr val="000000"/>
                </a:solidFill>
                <a:latin typeface="Verdana" pitchFamily="34" charset="0"/>
                <a:cs typeface="Arial" charset="0"/>
              </a:rPr>
              <a:t>C(A)</a:t>
            </a:r>
          </a:p>
        </p:txBody>
      </p:sp>
      <p:sp>
        <p:nvSpPr>
          <p:cNvPr id="110" name="Diamond 109"/>
          <p:cNvSpPr/>
          <p:nvPr/>
        </p:nvSpPr>
        <p:spPr bwMode="auto">
          <a:xfrm>
            <a:off x="9684713" y="4266990"/>
            <a:ext cx="1007532" cy="609600"/>
          </a:xfrm>
          <a:prstGeom prst="diamond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20" tIns="45710" rIns="91420" bIns="45710" numCol="1" rtlCol="0" anchor="t" anchorCtr="0" compatLnSpc="1">
            <a:prstTxWarp prst="textNoShape">
              <a:avLst/>
            </a:prstTxWarp>
          </a:bodyPr>
          <a:lstStyle/>
          <a:p>
            <a:pPr defTabSz="914165"/>
            <a:endParaRPr lang="en-US" sz="1406" i="1">
              <a:solidFill>
                <a:srgbClr val="000000"/>
              </a:solidFill>
              <a:latin typeface="Verdana" pitchFamily="34" charset="0"/>
              <a:cs typeface="Arial" charset="0"/>
            </a:endParaRPr>
          </a:p>
        </p:txBody>
      </p:sp>
      <p:cxnSp>
        <p:nvCxnSpPr>
          <p:cNvPr id="115" name="Straight Arrow Connector 114"/>
          <p:cNvCxnSpPr>
            <a:stCxn id="52" idx="6"/>
            <a:endCxn id="110" idx="1"/>
          </p:cNvCxnSpPr>
          <p:nvPr/>
        </p:nvCxnSpPr>
        <p:spPr>
          <a:xfrm flipV="1">
            <a:off x="9227513" y="4571794"/>
            <a:ext cx="457200" cy="34693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6" name="Group 5">
            <a:extLst>
              <a:ext uri="{FF2B5EF4-FFF2-40B4-BE49-F238E27FC236}">
                <a16:creationId xmlns:a16="http://schemas.microsoft.com/office/drawing/2014/main" id="{6DCADC0B-86F1-7F15-E3E8-C730A3B27931}"/>
              </a:ext>
            </a:extLst>
          </p:cNvPr>
          <p:cNvGrpSpPr/>
          <p:nvPr/>
        </p:nvGrpSpPr>
        <p:grpSpPr>
          <a:xfrm>
            <a:off x="679626" y="2437587"/>
            <a:ext cx="5181600" cy="3894428"/>
            <a:chOff x="1563681" y="118806"/>
            <a:chExt cx="5181600" cy="3894428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7E77FFBA-9E82-44E9-8323-ACEC14D2FD9C}"/>
                </a:ext>
              </a:extLst>
            </p:cNvPr>
            <p:cNvSpPr/>
            <p:nvPr/>
          </p:nvSpPr>
          <p:spPr>
            <a:xfrm>
              <a:off x="1563681" y="118806"/>
              <a:ext cx="5181600" cy="3894428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hape 34"/>
            <p:cNvCxnSpPr/>
            <p:nvPr/>
          </p:nvCxnSpPr>
          <p:spPr>
            <a:xfrm rot="16200000" flipH="1">
              <a:off x="4865974" y="443724"/>
              <a:ext cx="190440" cy="615125"/>
            </a:xfrm>
            <a:prstGeom prst="bentConnector2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hape 38"/>
            <p:cNvCxnSpPr/>
            <p:nvPr/>
          </p:nvCxnSpPr>
          <p:spPr>
            <a:xfrm rot="16200000" flipH="1">
              <a:off x="4865972" y="1157877"/>
              <a:ext cx="190440" cy="615125"/>
            </a:xfrm>
            <a:prstGeom prst="bentConnector2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hape 41"/>
            <p:cNvCxnSpPr/>
            <p:nvPr/>
          </p:nvCxnSpPr>
          <p:spPr>
            <a:xfrm rot="16200000" flipH="1">
              <a:off x="4865969" y="2806231"/>
              <a:ext cx="190440" cy="615125"/>
            </a:xfrm>
            <a:prstGeom prst="bentConnector2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hape 47"/>
            <p:cNvCxnSpPr/>
            <p:nvPr/>
          </p:nvCxnSpPr>
          <p:spPr>
            <a:xfrm rot="16200000" flipH="1">
              <a:off x="4865967" y="2046310"/>
              <a:ext cx="190440" cy="615125"/>
            </a:xfrm>
            <a:prstGeom prst="bentConnector2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" name="Oval 1"/>
            <p:cNvSpPr/>
            <p:nvPr/>
          </p:nvSpPr>
          <p:spPr>
            <a:xfrm>
              <a:off x="2186776" y="1595041"/>
              <a:ext cx="511179" cy="276092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wordArtVert" wrap="square" lIns="91420" tIns="45710" rIns="91420" bIns="45710" rtlCol="0" anchor="ctr">
              <a:spAutoFit/>
            </a:bodyPr>
            <a:lstStyle/>
            <a:p>
              <a:pPr algn="l"/>
              <a:r>
                <a:rPr lang="en-US" sz="984" i="1">
                  <a:solidFill>
                    <a:srgbClr val="000000"/>
                  </a:solidFill>
                  <a:latin typeface="Verdana"/>
                  <a:cs typeface="Arial"/>
                </a:rPr>
                <a:t>A</a:t>
              </a:r>
            </a:p>
          </p:txBody>
        </p:sp>
        <p:cxnSp>
          <p:nvCxnSpPr>
            <p:cNvPr id="14" name="Shape 13"/>
            <p:cNvCxnSpPr>
              <a:stCxn id="2" idx="7"/>
              <a:endCxn id="119" idx="1"/>
            </p:cNvCxnSpPr>
            <p:nvPr/>
          </p:nvCxnSpPr>
          <p:spPr>
            <a:xfrm rot="5400000" flipH="1" flipV="1">
              <a:off x="2798861" y="1157734"/>
              <a:ext cx="301974" cy="653506"/>
            </a:xfrm>
            <a:prstGeom prst="bentConnector2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hape 15"/>
            <p:cNvCxnSpPr>
              <a:stCxn id="2" idx="5"/>
              <a:endCxn id="118" idx="1"/>
            </p:cNvCxnSpPr>
            <p:nvPr/>
          </p:nvCxnSpPr>
          <p:spPr>
            <a:xfrm rot="16200000" flipH="1">
              <a:off x="2756487" y="1697307"/>
              <a:ext cx="394340" cy="661125"/>
            </a:xfrm>
            <a:prstGeom prst="bentConnector2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hape 18"/>
            <p:cNvCxnSpPr/>
            <p:nvPr/>
          </p:nvCxnSpPr>
          <p:spPr>
            <a:xfrm rot="5400000" flipH="1" flipV="1">
              <a:off x="3638395" y="588916"/>
              <a:ext cx="616535" cy="601219"/>
            </a:xfrm>
            <a:prstGeom prst="bentConnector3">
              <a:avLst>
                <a:gd name="adj1" fmla="val 50000"/>
              </a:avLst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hape 26"/>
            <p:cNvCxnSpPr/>
            <p:nvPr/>
          </p:nvCxnSpPr>
          <p:spPr>
            <a:xfrm rot="16200000" flipH="1">
              <a:off x="3620376" y="2348854"/>
              <a:ext cx="652572" cy="601223"/>
            </a:xfrm>
            <a:prstGeom prst="bentConnector3">
              <a:avLst>
                <a:gd name="adj1" fmla="val 50000"/>
              </a:avLst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Oval 32"/>
            <p:cNvSpPr/>
            <p:nvPr/>
          </p:nvSpPr>
          <p:spPr>
            <a:xfrm>
              <a:off x="4229733" y="475194"/>
              <a:ext cx="511179" cy="276092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40000"/>
                    <a:lumOff val="60000"/>
                    <a:shade val="30000"/>
                    <a:satMod val="115000"/>
                  </a:schemeClr>
                </a:gs>
                <a:gs pos="50000">
                  <a:schemeClr val="bg1">
                    <a:lumMod val="40000"/>
                    <a:lumOff val="60000"/>
                    <a:shade val="67500"/>
                    <a:satMod val="115000"/>
                  </a:schemeClr>
                </a:gs>
                <a:gs pos="100000">
                  <a:schemeClr val="bg1">
                    <a:lumMod val="40000"/>
                    <a:lumOff val="6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wordArtVert" wrap="square" lIns="91420" tIns="45710" rIns="91420" bIns="45710" rtlCol="0" anchor="ctr">
              <a:spAutoFit/>
            </a:bodyPr>
            <a:lstStyle/>
            <a:p>
              <a:pPr algn="l"/>
              <a:r>
                <a:rPr lang="en-US" sz="984" i="1">
                  <a:solidFill>
                    <a:srgbClr val="000000"/>
                  </a:solidFill>
                  <a:latin typeface="Verdana"/>
                  <a:cs typeface="Arial"/>
                </a:rPr>
                <a:t>F</a:t>
              </a:r>
            </a:p>
          </p:txBody>
        </p:sp>
        <p:cxnSp>
          <p:nvCxnSpPr>
            <p:cNvPr id="34" name="Shape 33"/>
            <p:cNvCxnSpPr>
              <a:stCxn id="33" idx="7"/>
            </p:cNvCxnSpPr>
            <p:nvPr/>
          </p:nvCxnSpPr>
          <p:spPr>
            <a:xfrm rot="5400000" flipH="1" flipV="1">
              <a:off x="4915216" y="162083"/>
              <a:ext cx="104381" cy="602709"/>
            </a:xfrm>
            <a:prstGeom prst="bentConnector2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Oval 36"/>
            <p:cNvSpPr/>
            <p:nvPr/>
          </p:nvSpPr>
          <p:spPr>
            <a:xfrm>
              <a:off x="4229731" y="1189346"/>
              <a:ext cx="511179" cy="276092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40000"/>
                    <a:lumOff val="60000"/>
                    <a:shade val="30000"/>
                    <a:satMod val="115000"/>
                  </a:schemeClr>
                </a:gs>
                <a:gs pos="50000">
                  <a:schemeClr val="bg1">
                    <a:lumMod val="40000"/>
                    <a:lumOff val="60000"/>
                    <a:shade val="67500"/>
                    <a:satMod val="115000"/>
                  </a:schemeClr>
                </a:gs>
                <a:gs pos="100000">
                  <a:schemeClr val="bg1">
                    <a:lumMod val="40000"/>
                    <a:lumOff val="6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wordArtVert" wrap="square" lIns="91420" tIns="45710" rIns="91420" bIns="45710" rtlCol="0" anchor="ctr">
              <a:spAutoFit/>
            </a:bodyPr>
            <a:lstStyle/>
            <a:p>
              <a:pPr algn="l"/>
              <a:r>
                <a:rPr lang="en-US" sz="984" i="1">
                  <a:solidFill>
                    <a:srgbClr val="000000"/>
                  </a:solidFill>
                  <a:latin typeface="Verdana"/>
                  <a:cs typeface="Arial"/>
                </a:rPr>
                <a:t>F</a:t>
              </a:r>
            </a:p>
          </p:txBody>
        </p:sp>
        <p:cxnSp>
          <p:nvCxnSpPr>
            <p:cNvPr id="38" name="Shape 37"/>
            <p:cNvCxnSpPr>
              <a:stCxn id="37" idx="7"/>
            </p:cNvCxnSpPr>
            <p:nvPr/>
          </p:nvCxnSpPr>
          <p:spPr>
            <a:xfrm rot="5400000" flipH="1" flipV="1">
              <a:off x="4915210" y="876231"/>
              <a:ext cx="104388" cy="602708"/>
            </a:xfrm>
            <a:prstGeom prst="bentConnector2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Oval 39"/>
            <p:cNvSpPr/>
            <p:nvPr/>
          </p:nvSpPr>
          <p:spPr>
            <a:xfrm>
              <a:off x="4229726" y="2837701"/>
              <a:ext cx="511179" cy="276092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40000"/>
                    <a:lumOff val="60000"/>
                    <a:shade val="30000"/>
                    <a:satMod val="115000"/>
                  </a:schemeClr>
                </a:gs>
                <a:gs pos="50000">
                  <a:schemeClr val="bg1">
                    <a:lumMod val="40000"/>
                    <a:lumOff val="60000"/>
                    <a:shade val="67500"/>
                    <a:satMod val="115000"/>
                  </a:schemeClr>
                </a:gs>
                <a:gs pos="100000">
                  <a:schemeClr val="bg1">
                    <a:lumMod val="40000"/>
                    <a:lumOff val="6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wordArtVert" wrap="square" lIns="91420" tIns="45710" rIns="91420" bIns="45710" rtlCol="0" anchor="ctr">
              <a:spAutoFit/>
            </a:bodyPr>
            <a:lstStyle/>
            <a:p>
              <a:pPr algn="l"/>
              <a:r>
                <a:rPr lang="en-US" sz="984" i="1">
                  <a:solidFill>
                    <a:srgbClr val="000000"/>
                  </a:solidFill>
                  <a:latin typeface="Verdana"/>
                  <a:cs typeface="Arial"/>
                </a:rPr>
                <a:t>F</a:t>
              </a:r>
            </a:p>
          </p:txBody>
        </p:sp>
        <p:cxnSp>
          <p:nvCxnSpPr>
            <p:cNvPr id="41" name="Shape 40"/>
            <p:cNvCxnSpPr>
              <a:stCxn id="40" idx="7"/>
            </p:cNvCxnSpPr>
            <p:nvPr/>
          </p:nvCxnSpPr>
          <p:spPr>
            <a:xfrm rot="5400000" flipH="1" flipV="1">
              <a:off x="4915205" y="2524586"/>
              <a:ext cx="104388" cy="602709"/>
            </a:xfrm>
            <a:prstGeom prst="bentConnector2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Oval 45"/>
            <p:cNvSpPr/>
            <p:nvPr/>
          </p:nvSpPr>
          <p:spPr>
            <a:xfrm>
              <a:off x="4229724" y="2077780"/>
              <a:ext cx="511179" cy="276092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40000"/>
                    <a:lumOff val="60000"/>
                    <a:shade val="30000"/>
                    <a:satMod val="115000"/>
                  </a:schemeClr>
                </a:gs>
                <a:gs pos="50000">
                  <a:schemeClr val="bg1">
                    <a:lumMod val="40000"/>
                    <a:lumOff val="60000"/>
                    <a:shade val="67500"/>
                    <a:satMod val="115000"/>
                  </a:schemeClr>
                </a:gs>
                <a:gs pos="100000">
                  <a:schemeClr val="bg1">
                    <a:lumMod val="40000"/>
                    <a:lumOff val="6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wordArtVert" wrap="square" lIns="91420" tIns="45710" rIns="91420" bIns="45710" rtlCol="0" anchor="ctr">
              <a:spAutoFit/>
            </a:bodyPr>
            <a:lstStyle/>
            <a:p>
              <a:pPr algn="l"/>
              <a:r>
                <a:rPr lang="en-US" sz="984" i="1">
                  <a:solidFill>
                    <a:srgbClr val="000000"/>
                  </a:solidFill>
                  <a:latin typeface="Verdana"/>
                  <a:cs typeface="Arial"/>
                </a:rPr>
                <a:t>F</a:t>
              </a:r>
            </a:p>
          </p:txBody>
        </p:sp>
        <p:cxnSp>
          <p:nvCxnSpPr>
            <p:cNvPr id="47" name="Shape 46"/>
            <p:cNvCxnSpPr>
              <a:stCxn id="46" idx="7"/>
            </p:cNvCxnSpPr>
            <p:nvPr/>
          </p:nvCxnSpPr>
          <p:spPr>
            <a:xfrm rot="5400000" flipH="1" flipV="1">
              <a:off x="4915204" y="1764666"/>
              <a:ext cx="104386" cy="602709"/>
            </a:xfrm>
            <a:prstGeom prst="bentConnector2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>
              <a:stCxn id="118" idx="3"/>
              <a:endCxn id="46" idx="2"/>
            </p:cNvCxnSpPr>
            <p:nvPr/>
          </p:nvCxnSpPr>
          <p:spPr>
            <a:xfrm flipV="1">
              <a:off x="3665220" y="2215826"/>
              <a:ext cx="564504" cy="921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>
              <a:stCxn id="119" idx="3"/>
              <a:endCxn id="37" idx="2"/>
            </p:cNvCxnSpPr>
            <p:nvPr/>
          </p:nvCxnSpPr>
          <p:spPr>
            <a:xfrm flipV="1">
              <a:off x="3657601" y="1327392"/>
              <a:ext cx="572130" cy="610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TextBox 66"/>
            <p:cNvSpPr txBox="1"/>
            <p:nvPr/>
          </p:nvSpPr>
          <p:spPr>
            <a:xfrm>
              <a:off x="4495805" y="838200"/>
              <a:ext cx="928843" cy="276209"/>
            </a:xfrm>
            <a:prstGeom prst="rect">
              <a:avLst/>
            </a:prstGeom>
            <a:noFill/>
          </p:spPr>
          <p:txBody>
            <a:bodyPr wrap="square" lIns="91420" tIns="45710" rIns="91420" bIns="45710" rtlCol="0">
              <a:spAutoFit/>
            </a:bodyPr>
            <a:lstStyle/>
            <a:p>
              <a:pPr algn="l"/>
              <a:r>
                <a:rPr lang="en-US" sz="1195" i="1">
                  <a:solidFill>
                    <a:srgbClr val="000000"/>
                  </a:solidFill>
                  <a:latin typeface="Verdana" pitchFamily="34" charset="0"/>
                  <a:cs typeface="Arial" charset="0"/>
                </a:rPr>
                <a:t>F | a</a:t>
              </a:r>
              <a:r>
                <a:rPr lang="en-US" sz="1195" i="1" baseline="-25000">
                  <a:solidFill>
                    <a:srgbClr val="000000"/>
                  </a:solidFill>
                  <a:latin typeface="Verdana" pitchFamily="34" charset="0"/>
                  <a:cs typeface="Arial" charset="0"/>
                </a:rPr>
                <a:t>1</a:t>
              </a:r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4461034" y="2470210"/>
              <a:ext cx="928843" cy="276209"/>
            </a:xfrm>
            <a:prstGeom prst="rect">
              <a:avLst/>
            </a:prstGeom>
            <a:noFill/>
          </p:spPr>
          <p:txBody>
            <a:bodyPr wrap="square" lIns="91420" tIns="45710" rIns="91420" bIns="45710" rtlCol="0">
              <a:spAutoFit/>
            </a:bodyPr>
            <a:lstStyle/>
            <a:p>
              <a:pPr algn="l"/>
              <a:r>
                <a:rPr lang="en-US" sz="1195" i="1">
                  <a:solidFill>
                    <a:srgbClr val="000000"/>
                  </a:solidFill>
                  <a:latin typeface="Verdana" pitchFamily="34" charset="0"/>
                  <a:cs typeface="Arial" charset="0"/>
                </a:rPr>
                <a:t>C | a</a:t>
              </a:r>
              <a:r>
                <a:rPr lang="en-US" sz="1195" i="1" baseline="-25000">
                  <a:solidFill>
                    <a:srgbClr val="000000"/>
                  </a:solidFill>
                  <a:latin typeface="Verdana" pitchFamily="34" charset="0"/>
                  <a:cs typeface="Arial" charset="0"/>
                </a:rPr>
                <a:t>2</a:t>
              </a:r>
              <a:endParaRPr lang="en-US" sz="1195" i="1">
                <a:solidFill>
                  <a:srgbClr val="000000"/>
                </a:solidFill>
                <a:latin typeface="Verdana" pitchFamily="34" charset="0"/>
                <a:cs typeface="Arial" charset="0"/>
              </a:endParaRPr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2680393" y="971489"/>
              <a:ext cx="464421" cy="308654"/>
            </a:xfrm>
            <a:prstGeom prst="rect">
              <a:avLst/>
            </a:prstGeom>
            <a:noFill/>
          </p:spPr>
          <p:txBody>
            <a:bodyPr wrap="square" lIns="91420" tIns="45710" rIns="91420" bIns="45710" rtlCol="0">
              <a:spAutoFit/>
            </a:bodyPr>
            <a:lstStyle/>
            <a:p>
              <a:pPr algn="l"/>
              <a:r>
                <a:rPr lang="en-US" sz="1406" i="1">
                  <a:solidFill>
                    <a:srgbClr val="000000"/>
                  </a:solidFill>
                  <a:latin typeface="Verdana" pitchFamily="34" charset="0"/>
                  <a:cs typeface="Arial" charset="0"/>
                </a:rPr>
                <a:t>a</a:t>
              </a:r>
              <a:r>
                <a:rPr lang="en-US" sz="1406" i="1" baseline="-25000">
                  <a:solidFill>
                    <a:srgbClr val="000000"/>
                  </a:solidFill>
                  <a:latin typeface="Verdana" pitchFamily="34" charset="0"/>
                  <a:cs typeface="Arial" charset="0"/>
                </a:rPr>
                <a:t>1</a:t>
              </a:r>
              <a:r>
                <a:rPr lang="en-US" sz="1406" i="1">
                  <a:solidFill>
                    <a:srgbClr val="000000"/>
                  </a:solidFill>
                  <a:latin typeface="Verdana" pitchFamily="34" charset="0"/>
                  <a:cs typeface="Arial" charset="0"/>
                </a:rPr>
                <a:t> </a:t>
              </a:r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2680393" y="1871138"/>
              <a:ext cx="464421" cy="308654"/>
            </a:xfrm>
            <a:prstGeom prst="rect">
              <a:avLst/>
            </a:prstGeom>
            <a:noFill/>
          </p:spPr>
          <p:txBody>
            <a:bodyPr wrap="square" lIns="91420" tIns="45710" rIns="91420" bIns="45710" rtlCol="0">
              <a:spAutoFit/>
            </a:bodyPr>
            <a:lstStyle/>
            <a:p>
              <a:pPr algn="l"/>
              <a:r>
                <a:rPr lang="en-US" sz="1406" i="1">
                  <a:solidFill>
                    <a:srgbClr val="000000"/>
                  </a:solidFill>
                  <a:latin typeface="Verdana" pitchFamily="34" charset="0"/>
                  <a:cs typeface="Arial" charset="0"/>
                </a:rPr>
                <a:t>a</a:t>
              </a:r>
              <a:r>
                <a:rPr lang="en-US" sz="1406" i="1" baseline="-25000">
                  <a:solidFill>
                    <a:srgbClr val="000000"/>
                  </a:solidFill>
                  <a:latin typeface="Verdana" pitchFamily="34" charset="0"/>
                  <a:cs typeface="Arial" charset="0"/>
                </a:rPr>
                <a:t>2</a:t>
              </a:r>
              <a:r>
                <a:rPr lang="en-US" sz="1406" i="1">
                  <a:solidFill>
                    <a:srgbClr val="000000"/>
                  </a:solidFill>
                  <a:latin typeface="Verdana" pitchFamily="34" charset="0"/>
                  <a:cs typeface="Arial" charset="0"/>
                </a:rPr>
                <a:t> </a:t>
              </a:r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3782852" y="273477"/>
              <a:ext cx="464421" cy="308654"/>
            </a:xfrm>
            <a:prstGeom prst="rect">
              <a:avLst/>
            </a:prstGeom>
            <a:noFill/>
          </p:spPr>
          <p:txBody>
            <a:bodyPr wrap="square" lIns="91420" tIns="45710" rIns="91420" bIns="45710" rtlCol="0">
              <a:spAutoFit/>
            </a:bodyPr>
            <a:lstStyle/>
            <a:p>
              <a:pPr algn="l"/>
              <a:r>
                <a:rPr lang="en-US" sz="1406" i="1">
                  <a:solidFill>
                    <a:srgbClr val="000000"/>
                  </a:solidFill>
                  <a:latin typeface="Verdana" pitchFamily="34" charset="0"/>
                  <a:cs typeface="Arial" charset="0"/>
                </a:rPr>
                <a:t>c</a:t>
              </a:r>
              <a:r>
                <a:rPr lang="en-US" sz="1406" i="1" baseline="-25000">
                  <a:solidFill>
                    <a:srgbClr val="000000"/>
                  </a:solidFill>
                  <a:latin typeface="Verdana" pitchFamily="34" charset="0"/>
                  <a:cs typeface="Arial" charset="0"/>
                </a:rPr>
                <a:t>1</a:t>
              </a:r>
              <a:r>
                <a:rPr lang="en-US" sz="1406" i="1">
                  <a:solidFill>
                    <a:srgbClr val="000000"/>
                  </a:solidFill>
                  <a:latin typeface="Verdana" pitchFamily="34" charset="0"/>
                  <a:cs typeface="Arial" charset="0"/>
                </a:rPr>
                <a:t> </a:t>
              </a: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3764281" y="986795"/>
              <a:ext cx="464421" cy="308654"/>
            </a:xfrm>
            <a:prstGeom prst="rect">
              <a:avLst/>
            </a:prstGeom>
            <a:noFill/>
          </p:spPr>
          <p:txBody>
            <a:bodyPr wrap="square" lIns="91420" tIns="45710" rIns="91420" bIns="45710" rtlCol="0">
              <a:spAutoFit/>
            </a:bodyPr>
            <a:lstStyle/>
            <a:p>
              <a:pPr algn="l"/>
              <a:r>
                <a:rPr lang="en-US" sz="1406" i="1">
                  <a:solidFill>
                    <a:srgbClr val="000000"/>
                  </a:solidFill>
                  <a:latin typeface="Verdana" pitchFamily="34" charset="0"/>
                  <a:cs typeface="Arial" charset="0"/>
                </a:rPr>
                <a:t>c</a:t>
              </a:r>
              <a:r>
                <a:rPr lang="en-US" sz="1406" i="1" baseline="-25000">
                  <a:solidFill>
                    <a:srgbClr val="000000"/>
                  </a:solidFill>
                  <a:latin typeface="Verdana" pitchFamily="34" charset="0"/>
                  <a:cs typeface="Arial" charset="0"/>
                </a:rPr>
                <a:t>2</a:t>
              </a:r>
              <a:r>
                <a:rPr lang="en-US" sz="1406" i="1">
                  <a:solidFill>
                    <a:srgbClr val="000000"/>
                  </a:solidFill>
                  <a:latin typeface="Verdana" pitchFamily="34" charset="0"/>
                  <a:cs typeface="Arial" charset="0"/>
                </a:rPr>
                <a:t> </a:t>
              </a: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3782852" y="1894848"/>
              <a:ext cx="464421" cy="308654"/>
            </a:xfrm>
            <a:prstGeom prst="rect">
              <a:avLst/>
            </a:prstGeom>
            <a:noFill/>
          </p:spPr>
          <p:txBody>
            <a:bodyPr wrap="square" lIns="91420" tIns="45710" rIns="91420" bIns="45710" rtlCol="0">
              <a:spAutoFit/>
            </a:bodyPr>
            <a:lstStyle/>
            <a:p>
              <a:pPr algn="l"/>
              <a:r>
                <a:rPr lang="en-US" sz="1406" i="1">
                  <a:solidFill>
                    <a:srgbClr val="000000"/>
                  </a:solidFill>
                  <a:latin typeface="Verdana" pitchFamily="34" charset="0"/>
                  <a:cs typeface="Arial" charset="0"/>
                </a:rPr>
                <a:t>c</a:t>
              </a:r>
              <a:r>
                <a:rPr lang="en-US" sz="1406" i="1" baseline="-25000">
                  <a:solidFill>
                    <a:srgbClr val="000000"/>
                  </a:solidFill>
                  <a:latin typeface="Verdana" pitchFamily="34" charset="0"/>
                  <a:cs typeface="Arial" charset="0"/>
                </a:rPr>
                <a:t>1</a:t>
              </a:r>
              <a:r>
                <a:rPr lang="en-US" sz="1406" i="1">
                  <a:solidFill>
                    <a:srgbClr val="000000"/>
                  </a:solidFill>
                  <a:latin typeface="Verdana" pitchFamily="34" charset="0"/>
                  <a:cs typeface="Arial" charset="0"/>
                </a:rPr>
                <a:t> </a:t>
              </a:r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3782852" y="2683817"/>
              <a:ext cx="464421" cy="308654"/>
            </a:xfrm>
            <a:prstGeom prst="rect">
              <a:avLst/>
            </a:prstGeom>
            <a:noFill/>
          </p:spPr>
          <p:txBody>
            <a:bodyPr wrap="square" lIns="91420" tIns="45710" rIns="91420" bIns="45710" rtlCol="0">
              <a:spAutoFit/>
            </a:bodyPr>
            <a:lstStyle/>
            <a:p>
              <a:pPr algn="l"/>
              <a:r>
                <a:rPr lang="en-US" sz="1406" i="1">
                  <a:solidFill>
                    <a:srgbClr val="000000"/>
                  </a:solidFill>
                  <a:latin typeface="Verdana" pitchFamily="34" charset="0"/>
                  <a:cs typeface="Arial" charset="0"/>
                </a:rPr>
                <a:t>c</a:t>
              </a:r>
              <a:r>
                <a:rPr lang="en-US" sz="1406" i="1" baseline="-25000">
                  <a:solidFill>
                    <a:srgbClr val="000000"/>
                  </a:solidFill>
                  <a:latin typeface="Verdana" pitchFamily="34" charset="0"/>
                  <a:cs typeface="Arial" charset="0"/>
                </a:rPr>
                <a:t>2</a:t>
              </a:r>
              <a:r>
                <a:rPr lang="en-US" sz="1406" i="1">
                  <a:solidFill>
                    <a:srgbClr val="000000"/>
                  </a:solidFill>
                  <a:latin typeface="Verdana" pitchFamily="34" charset="0"/>
                  <a:cs typeface="Arial" charset="0"/>
                </a:rPr>
                <a:t> </a:t>
              </a: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2653375" y="3533707"/>
              <a:ext cx="3815428" cy="395344"/>
            </a:xfrm>
            <a:prstGeom prst="rect">
              <a:avLst/>
            </a:prstGeom>
            <a:noFill/>
          </p:spPr>
          <p:txBody>
            <a:bodyPr wrap="none" lIns="91420" tIns="45710" rIns="91420" bIns="45710" rtlCol="0">
              <a:spAutoFit/>
            </a:bodyPr>
            <a:lstStyle/>
            <a:p>
              <a:pPr algn="l"/>
              <a:r>
                <a:rPr lang="en-US" sz="1969" i="1">
                  <a:solidFill>
                    <a:srgbClr val="000000"/>
                  </a:solidFill>
                  <a:latin typeface="Baskerville Old Face" pitchFamily="18" charset="0"/>
                  <a:cs typeface="Arial" charset="0"/>
                </a:rPr>
                <a:t>Tree, With Decision and Outcomes</a:t>
              </a:r>
            </a:p>
          </p:txBody>
        </p:sp>
        <p:sp>
          <p:nvSpPr>
            <p:cNvPr id="62" name="Diamond 61"/>
            <p:cNvSpPr/>
            <p:nvPr/>
          </p:nvSpPr>
          <p:spPr bwMode="auto">
            <a:xfrm>
              <a:off x="5273040" y="259081"/>
              <a:ext cx="228600" cy="304800"/>
            </a:xfrm>
            <a:prstGeom prst="diamond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20" tIns="45710" rIns="91420" bIns="45710" numCol="1" rtlCol="0" anchor="t" anchorCtr="0" compatLnSpc="1">
              <a:prstTxWarp prst="textNoShape">
                <a:avLst/>
              </a:prstTxWarp>
            </a:bodyPr>
            <a:lstStyle/>
            <a:p>
              <a:pPr defTabSz="914165"/>
              <a:endParaRPr lang="en-US" sz="1969" i="1">
                <a:solidFill>
                  <a:srgbClr val="FFFFFF"/>
                </a:solidFill>
                <a:latin typeface="Verdana" pitchFamily="34" charset="0"/>
                <a:cs typeface="Arial" charset="0"/>
              </a:endParaRPr>
            </a:p>
          </p:txBody>
        </p:sp>
        <p:sp>
          <p:nvSpPr>
            <p:cNvPr id="64" name="Diamond 63"/>
            <p:cNvSpPr/>
            <p:nvPr/>
          </p:nvSpPr>
          <p:spPr bwMode="auto">
            <a:xfrm>
              <a:off x="5269230" y="693421"/>
              <a:ext cx="228600" cy="304800"/>
            </a:xfrm>
            <a:prstGeom prst="diamond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20" tIns="45710" rIns="91420" bIns="45710" numCol="1" rtlCol="0" anchor="t" anchorCtr="0" compatLnSpc="1">
              <a:prstTxWarp prst="textNoShape">
                <a:avLst/>
              </a:prstTxWarp>
            </a:bodyPr>
            <a:lstStyle/>
            <a:p>
              <a:pPr defTabSz="914165"/>
              <a:endParaRPr lang="en-US" sz="1969" i="1">
                <a:solidFill>
                  <a:srgbClr val="FFFFFF"/>
                </a:solidFill>
                <a:latin typeface="Verdana" pitchFamily="34" charset="0"/>
                <a:cs typeface="Arial" charset="0"/>
              </a:endParaRPr>
            </a:p>
          </p:txBody>
        </p:sp>
        <p:sp>
          <p:nvSpPr>
            <p:cNvPr id="118" name="Rectangle 117"/>
            <p:cNvSpPr/>
            <p:nvPr/>
          </p:nvSpPr>
          <p:spPr bwMode="auto">
            <a:xfrm>
              <a:off x="3284220" y="2072640"/>
              <a:ext cx="381000" cy="3048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vert="horz" wrap="square" lIns="91420" tIns="45710" rIns="91420" bIns="45710" numCol="1" rtlCol="0" anchor="t" anchorCtr="0" compatLnSpc="1">
              <a:prstTxWarp prst="textNoShape">
                <a:avLst/>
              </a:prstTxWarp>
            </a:bodyPr>
            <a:lstStyle/>
            <a:p>
              <a:pPr defTabSz="914165"/>
              <a:r>
                <a:rPr lang="en-US" sz="1406" i="1">
                  <a:solidFill>
                    <a:srgbClr val="000000"/>
                  </a:solidFill>
                  <a:latin typeface="Verdana" pitchFamily="34" charset="0"/>
                  <a:cs typeface="Arial" charset="0"/>
                </a:rPr>
                <a:t>C</a:t>
              </a:r>
            </a:p>
          </p:txBody>
        </p:sp>
        <p:sp>
          <p:nvSpPr>
            <p:cNvPr id="119" name="Rectangle 118"/>
            <p:cNvSpPr/>
            <p:nvPr/>
          </p:nvSpPr>
          <p:spPr bwMode="auto">
            <a:xfrm>
              <a:off x="3276601" y="1181100"/>
              <a:ext cx="381000" cy="3048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vert="horz" wrap="square" lIns="91420" tIns="45710" rIns="91420" bIns="45710" numCol="1" rtlCol="0" anchor="t" anchorCtr="0" compatLnSpc="1">
              <a:prstTxWarp prst="textNoShape">
                <a:avLst/>
              </a:prstTxWarp>
            </a:bodyPr>
            <a:lstStyle/>
            <a:p>
              <a:pPr defTabSz="914165"/>
              <a:r>
                <a:rPr lang="en-US" sz="1406" i="1">
                  <a:solidFill>
                    <a:srgbClr val="000000"/>
                  </a:solidFill>
                  <a:latin typeface="Verdana" pitchFamily="34" charset="0"/>
                  <a:cs typeface="Arial" charset="0"/>
                </a:rPr>
                <a:t>C</a:t>
              </a: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5436871" y="297185"/>
              <a:ext cx="694380" cy="243764"/>
            </a:xfrm>
            <a:prstGeom prst="rect">
              <a:avLst/>
            </a:prstGeom>
            <a:noFill/>
          </p:spPr>
          <p:txBody>
            <a:bodyPr wrap="none" lIns="91420" tIns="45710" rIns="91420" bIns="45710" rtlCol="0">
              <a:spAutoFit/>
            </a:bodyPr>
            <a:lstStyle/>
            <a:p>
              <a:pPr algn="l"/>
              <a:r>
                <a:rPr lang="en-US" sz="984" i="1">
                  <a:solidFill>
                    <a:srgbClr val="000000"/>
                  </a:solidFill>
                  <a:latin typeface="Verdana" pitchFamily="34" charset="0"/>
                  <a:cs typeface="Arial" charset="0"/>
                </a:rPr>
                <a:t>V(c</a:t>
              </a:r>
              <a:r>
                <a:rPr lang="en-US" sz="984" i="1" baseline="-25000">
                  <a:solidFill>
                    <a:srgbClr val="000000"/>
                  </a:solidFill>
                  <a:latin typeface="Verdana" pitchFamily="34" charset="0"/>
                  <a:cs typeface="Arial" charset="0"/>
                </a:rPr>
                <a:t>1</a:t>
              </a:r>
              <a:r>
                <a:rPr lang="en-US" sz="984" i="1">
                  <a:solidFill>
                    <a:srgbClr val="000000"/>
                  </a:solidFill>
                  <a:latin typeface="Verdana" pitchFamily="34" charset="0"/>
                  <a:cs typeface="Arial" charset="0"/>
                </a:rPr>
                <a:t>, f</a:t>
              </a:r>
              <a:r>
                <a:rPr lang="en-US" sz="984" i="1" baseline="-25000">
                  <a:solidFill>
                    <a:srgbClr val="000000"/>
                  </a:solidFill>
                  <a:latin typeface="Verdana" pitchFamily="34" charset="0"/>
                  <a:cs typeface="Arial" charset="0"/>
                </a:rPr>
                <a:t>1</a:t>
              </a:r>
              <a:r>
                <a:rPr lang="en-US" sz="984" i="1">
                  <a:solidFill>
                    <a:srgbClr val="000000"/>
                  </a:solidFill>
                  <a:latin typeface="Verdana" pitchFamily="34" charset="0"/>
                  <a:cs typeface="Arial" charset="0"/>
                </a:rPr>
                <a:t>)</a:t>
              </a:r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5414011" y="731525"/>
              <a:ext cx="694380" cy="243764"/>
            </a:xfrm>
            <a:prstGeom prst="rect">
              <a:avLst/>
            </a:prstGeom>
            <a:noFill/>
          </p:spPr>
          <p:txBody>
            <a:bodyPr wrap="none" lIns="91420" tIns="45710" rIns="91420" bIns="45710" rtlCol="0">
              <a:spAutoFit/>
            </a:bodyPr>
            <a:lstStyle/>
            <a:p>
              <a:pPr algn="l"/>
              <a:r>
                <a:rPr lang="en-US" sz="984" i="1">
                  <a:solidFill>
                    <a:srgbClr val="000000"/>
                  </a:solidFill>
                  <a:latin typeface="Verdana" pitchFamily="34" charset="0"/>
                  <a:cs typeface="Arial" charset="0"/>
                </a:rPr>
                <a:t>V(c</a:t>
              </a:r>
              <a:r>
                <a:rPr lang="en-US" sz="984" i="1" baseline="-25000">
                  <a:solidFill>
                    <a:srgbClr val="000000"/>
                  </a:solidFill>
                  <a:latin typeface="Verdana" pitchFamily="34" charset="0"/>
                  <a:cs typeface="Arial" charset="0"/>
                </a:rPr>
                <a:t>1</a:t>
              </a:r>
              <a:r>
                <a:rPr lang="en-US" sz="984" i="1">
                  <a:solidFill>
                    <a:srgbClr val="000000"/>
                  </a:solidFill>
                  <a:latin typeface="Verdana" pitchFamily="34" charset="0"/>
                  <a:cs typeface="Arial" charset="0"/>
                </a:rPr>
                <a:t>, f</a:t>
              </a:r>
              <a:r>
                <a:rPr lang="en-US" sz="984" i="1" baseline="-25000">
                  <a:solidFill>
                    <a:srgbClr val="000000"/>
                  </a:solidFill>
                  <a:latin typeface="Verdana" pitchFamily="34" charset="0"/>
                  <a:cs typeface="Arial" charset="0"/>
                </a:rPr>
                <a:t>2</a:t>
              </a:r>
              <a:r>
                <a:rPr lang="en-US" sz="984" i="1">
                  <a:solidFill>
                    <a:srgbClr val="000000"/>
                  </a:solidFill>
                  <a:latin typeface="Verdana" pitchFamily="34" charset="0"/>
                  <a:cs typeface="Arial" charset="0"/>
                </a:rPr>
                <a:t>)</a:t>
              </a:r>
            </a:p>
          </p:txBody>
        </p:sp>
        <p:sp>
          <p:nvSpPr>
            <p:cNvPr id="116" name="Diamond 115"/>
            <p:cNvSpPr/>
            <p:nvPr/>
          </p:nvSpPr>
          <p:spPr bwMode="auto">
            <a:xfrm>
              <a:off x="5261610" y="1851660"/>
              <a:ext cx="228600" cy="304800"/>
            </a:xfrm>
            <a:prstGeom prst="diamond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20" tIns="45710" rIns="91420" bIns="45710" numCol="1" rtlCol="0" anchor="t" anchorCtr="0" compatLnSpc="1">
              <a:prstTxWarp prst="textNoShape">
                <a:avLst/>
              </a:prstTxWarp>
            </a:bodyPr>
            <a:lstStyle/>
            <a:p>
              <a:pPr defTabSz="914165"/>
              <a:endParaRPr lang="en-US" sz="1969" i="1">
                <a:solidFill>
                  <a:srgbClr val="FFFFFF"/>
                </a:solidFill>
                <a:latin typeface="Verdana" pitchFamily="34" charset="0"/>
                <a:cs typeface="Arial" charset="0"/>
              </a:endParaRPr>
            </a:p>
          </p:txBody>
        </p:sp>
        <p:sp>
          <p:nvSpPr>
            <p:cNvPr id="117" name="Diamond 116"/>
            <p:cNvSpPr/>
            <p:nvPr/>
          </p:nvSpPr>
          <p:spPr bwMode="auto">
            <a:xfrm>
              <a:off x="5257800" y="2286000"/>
              <a:ext cx="228600" cy="304800"/>
            </a:xfrm>
            <a:prstGeom prst="diamond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20" tIns="45710" rIns="91420" bIns="45710" numCol="1" rtlCol="0" anchor="t" anchorCtr="0" compatLnSpc="1">
              <a:prstTxWarp prst="textNoShape">
                <a:avLst/>
              </a:prstTxWarp>
            </a:bodyPr>
            <a:lstStyle/>
            <a:p>
              <a:pPr defTabSz="914165"/>
              <a:endParaRPr lang="en-US" sz="1969" i="1">
                <a:solidFill>
                  <a:srgbClr val="FFFFFF"/>
                </a:solidFill>
                <a:latin typeface="Verdana" pitchFamily="34" charset="0"/>
                <a:cs typeface="Arial" charset="0"/>
              </a:endParaRPr>
            </a:p>
          </p:txBody>
        </p:sp>
        <p:sp>
          <p:nvSpPr>
            <p:cNvPr id="121" name="TextBox 120"/>
            <p:cNvSpPr txBox="1"/>
            <p:nvPr/>
          </p:nvSpPr>
          <p:spPr>
            <a:xfrm>
              <a:off x="5425441" y="1889764"/>
              <a:ext cx="694380" cy="243764"/>
            </a:xfrm>
            <a:prstGeom prst="rect">
              <a:avLst/>
            </a:prstGeom>
            <a:noFill/>
          </p:spPr>
          <p:txBody>
            <a:bodyPr wrap="none" lIns="91420" tIns="45710" rIns="91420" bIns="45710" rtlCol="0">
              <a:spAutoFit/>
            </a:bodyPr>
            <a:lstStyle/>
            <a:p>
              <a:pPr algn="l"/>
              <a:r>
                <a:rPr lang="en-US" sz="984" i="1">
                  <a:solidFill>
                    <a:srgbClr val="000000"/>
                  </a:solidFill>
                  <a:latin typeface="Verdana" pitchFamily="34" charset="0"/>
                  <a:cs typeface="Arial" charset="0"/>
                </a:rPr>
                <a:t>V(c</a:t>
              </a:r>
              <a:r>
                <a:rPr lang="en-US" sz="984" i="1" baseline="-25000">
                  <a:solidFill>
                    <a:srgbClr val="000000"/>
                  </a:solidFill>
                  <a:latin typeface="Verdana" pitchFamily="34" charset="0"/>
                  <a:cs typeface="Arial" charset="0"/>
                </a:rPr>
                <a:t>1</a:t>
              </a:r>
              <a:r>
                <a:rPr lang="en-US" sz="984" i="1">
                  <a:solidFill>
                    <a:srgbClr val="000000"/>
                  </a:solidFill>
                  <a:latin typeface="Verdana" pitchFamily="34" charset="0"/>
                  <a:cs typeface="Arial" charset="0"/>
                </a:rPr>
                <a:t>, f</a:t>
              </a:r>
              <a:r>
                <a:rPr lang="en-US" sz="984" i="1" baseline="-25000">
                  <a:solidFill>
                    <a:srgbClr val="000000"/>
                  </a:solidFill>
                  <a:latin typeface="Verdana" pitchFamily="34" charset="0"/>
                  <a:cs typeface="Arial" charset="0"/>
                </a:rPr>
                <a:t>1</a:t>
              </a:r>
              <a:r>
                <a:rPr lang="en-US" sz="984" i="1">
                  <a:solidFill>
                    <a:srgbClr val="000000"/>
                  </a:solidFill>
                  <a:latin typeface="Verdana" pitchFamily="34" charset="0"/>
                  <a:cs typeface="Arial" charset="0"/>
                </a:rPr>
                <a:t>)</a:t>
              </a:r>
            </a:p>
          </p:txBody>
        </p:sp>
        <p:sp>
          <p:nvSpPr>
            <p:cNvPr id="122" name="TextBox 121"/>
            <p:cNvSpPr txBox="1"/>
            <p:nvPr/>
          </p:nvSpPr>
          <p:spPr>
            <a:xfrm>
              <a:off x="5402581" y="2324104"/>
              <a:ext cx="694380" cy="243764"/>
            </a:xfrm>
            <a:prstGeom prst="rect">
              <a:avLst/>
            </a:prstGeom>
            <a:noFill/>
          </p:spPr>
          <p:txBody>
            <a:bodyPr wrap="none" lIns="91420" tIns="45710" rIns="91420" bIns="45710" rtlCol="0">
              <a:spAutoFit/>
            </a:bodyPr>
            <a:lstStyle/>
            <a:p>
              <a:pPr algn="l"/>
              <a:r>
                <a:rPr lang="en-US" sz="984" i="1">
                  <a:solidFill>
                    <a:srgbClr val="000000"/>
                  </a:solidFill>
                  <a:latin typeface="Verdana" pitchFamily="34" charset="0"/>
                  <a:cs typeface="Arial" charset="0"/>
                </a:rPr>
                <a:t>V(c</a:t>
              </a:r>
              <a:r>
                <a:rPr lang="en-US" sz="984" i="1" baseline="-25000">
                  <a:solidFill>
                    <a:srgbClr val="000000"/>
                  </a:solidFill>
                  <a:latin typeface="Verdana" pitchFamily="34" charset="0"/>
                  <a:cs typeface="Arial" charset="0"/>
                </a:rPr>
                <a:t>1</a:t>
              </a:r>
              <a:r>
                <a:rPr lang="en-US" sz="984" i="1">
                  <a:solidFill>
                    <a:srgbClr val="000000"/>
                  </a:solidFill>
                  <a:latin typeface="Verdana" pitchFamily="34" charset="0"/>
                  <a:cs typeface="Arial" charset="0"/>
                </a:rPr>
                <a:t>, f</a:t>
              </a:r>
              <a:r>
                <a:rPr lang="en-US" sz="984" i="1" baseline="-25000">
                  <a:solidFill>
                    <a:srgbClr val="000000"/>
                  </a:solidFill>
                  <a:latin typeface="Verdana" pitchFamily="34" charset="0"/>
                  <a:cs typeface="Arial" charset="0"/>
                </a:rPr>
                <a:t>2</a:t>
              </a:r>
              <a:r>
                <a:rPr lang="en-US" sz="984" i="1">
                  <a:solidFill>
                    <a:srgbClr val="000000"/>
                  </a:solidFill>
                  <a:latin typeface="Verdana" pitchFamily="34" charset="0"/>
                  <a:cs typeface="Arial" charset="0"/>
                </a:rPr>
                <a:t>)</a:t>
              </a:r>
            </a:p>
          </p:txBody>
        </p:sp>
        <p:sp>
          <p:nvSpPr>
            <p:cNvPr id="123" name="Diamond 122"/>
            <p:cNvSpPr/>
            <p:nvPr/>
          </p:nvSpPr>
          <p:spPr bwMode="auto">
            <a:xfrm>
              <a:off x="5261610" y="971550"/>
              <a:ext cx="228600" cy="304800"/>
            </a:xfrm>
            <a:prstGeom prst="diamond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20" tIns="45710" rIns="91420" bIns="45710" numCol="1" rtlCol="0" anchor="t" anchorCtr="0" compatLnSpc="1">
              <a:prstTxWarp prst="textNoShape">
                <a:avLst/>
              </a:prstTxWarp>
            </a:bodyPr>
            <a:lstStyle/>
            <a:p>
              <a:pPr defTabSz="914165"/>
              <a:endParaRPr lang="en-US" sz="1969" i="1">
                <a:solidFill>
                  <a:srgbClr val="FFFFFF"/>
                </a:solidFill>
                <a:latin typeface="Verdana" pitchFamily="34" charset="0"/>
                <a:cs typeface="Arial" charset="0"/>
              </a:endParaRPr>
            </a:p>
          </p:txBody>
        </p:sp>
        <p:sp>
          <p:nvSpPr>
            <p:cNvPr id="124" name="Diamond 123"/>
            <p:cNvSpPr/>
            <p:nvPr/>
          </p:nvSpPr>
          <p:spPr bwMode="auto">
            <a:xfrm>
              <a:off x="5257800" y="1405890"/>
              <a:ext cx="228600" cy="304800"/>
            </a:xfrm>
            <a:prstGeom prst="diamond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20" tIns="45710" rIns="91420" bIns="45710" numCol="1" rtlCol="0" anchor="t" anchorCtr="0" compatLnSpc="1">
              <a:prstTxWarp prst="textNoShape">
                <a:avLst/>
              </a:prstTxWarp>
            </a:bodyPr>
            <a:lstStyle/>
            <a:p>
              <a:pPr defTabSz="914165"/>
              <a:endParaRPr lang="en-US" sz="1969" i="1">
                <a:solidFill>
                  <a:srgbClr val="FFFFFF"/>
                </a:solidFill>
                <a:latin typeface="Verdana" pitchFamily="34" charset="0"/>
                <a:cs typeface="Arial" charset="0"/>
              </a:endParaRPr>
            </a:p>
          </p:txBody>
        </p:sp>
        <p:sp>
          <p:nvSpPr>
            <p:cNvPr id="125" name="TextBox 124"/>
            <p:cNvSpPr txBox="1"/>
            <p:nvPr/>
          </p:nvSpPr>
          <p:spPr>
            <a:xfrm>
              <a:off x="5425441" y="1009654"/>
              <a:ext cx="694380" cy="243764"/>
            </a:xfrm>
            <a:prstGeom prst="rect">
              <a:avLst/>
            </a:prstGeom>
            <a:noFill/>
          </p:spPr>
          <p:txBody>
            <a:bodyPr wrap="none" lIns="91420" tIns="45710" rIns="91420" bIns="45710" rtlCol="0">
              <a:spAutoFit/>
            </a:bodyPr>
            <a:lstStyle/>
            <a:p>
              <a:pPr algn="l"/>
              <a:r>
                <a:rPr lang="en-US" sz="984" i="1">
                  <a:solidFill>
                    <a:srgbClr val="000000"/>
                  </a:solidFill>
                  <a:latin typeface="Verdana" pitchFamily="34" charset="0"/>
                  <a:cs typeface="Arial" charset="0"/>
                </a:rPr>
                <a:t>V(c</a:t>
              </a:r>
              <a:r>
                <a:rPr lang="en-US" sz="984" i="1" baseline="-25000">
                  <a:solidFill>
                    <a:srgbClr val="000000"/>
                  </a:solidFill>
                  <a:latin typeface="Verdana" pitchFamily="34" charset="0"/>
                  <a:cs typeface="Arial" charset="0"/>
                </a:rPr>
                <a:t>2</a:t>
              </a:r>
              <a:r>
                <a:rPr lang="en-US" sz="984" i="1">
                  <a:solidFill>
                    <a:srgbClr val="000000"/>
                  </a:solidFill>
                  <a:latin typeface="Verdana" pitchFamily="34" charset="0"/>
                  <a:cs typeface="Arial" charset="0"/>
                </a:rPr>
                <a:t>, f</a:t>
              </a:r>
              <a:r>
                <a:rPr lang="en-US" sz="984" i="1" baseline="-25000">
                  <a:solidFill>
                    <a:srgbClr val="000000"/>
                  </a:solidFill>
                  <a:latin typeface="Verdana" pitchFamily="34" charset="0"/>
                  <a:cs typeface="Arial" charset="0"/>
                </a:rPr>
                <a:t>1</a:t>
              </a:r>
              <a:r>
                <a:rPr lang="en-US" sz="984" i="1">
                  <a:solidFill>
                    <a:srgbClr val="000000"/>
                  </a:solidFill>
                  <a:latin typeface="Verdana" pitchFamily="34" charset="0"/>
                  <a:cs typeface="Arial" charset="0"/>
                </a:rPr>
                <a:t>)</a:t>
              </a:r>
            </a:p>
          </p:txBody>
        </p:sp>
        <p:sp>
          <p:nvSpPr>
            <p:cNvPr id="126" name="TextBox 125"/>
            <p:cNvSpPr txBox="1"/>
            <p:nvPr/>
          </p:nvSpPr>
          <p:spPr>
            <a:xfrm>
              <a:off x="5402581" y="1443994"/>
              <a:ext cx="694380" cy="243764"/>
            </a:xfrm>
            <a:prstGeom prst="rect">
              <a:avLst/>
            </a:prstGeom>
            <a:noFill/>
          </p:spPr>
          <p:txBody>
            <a:bodyPr wrap="none" lIns="91420" tIns="45710" rIns="91420" bIns="45710" rtlCol="0">
              <a:spAutoFit/>
            </a:bodyPr>
            <a:lstStyle/>
            <a:p>
              <a:pPr algn="l"/>
              <a:r>
                <a:rPr lang="en-US" sz="984" i="1">
                  <a:solidFill>
                    <a:srgbClr val="000000"/>
                  </a:solidFill>
                  <a:latin typeface="Verdana" pitchFamily="34" charset="0"/>
                  <a:cs typeface="Arial" charset="0"/>
                </a:rPr>
                <a:t>V(c</a:t>
              </a:r>
              <a:r>
                <a:rPr lang="en-US" sz="984" i="1" baseline="-25000">
                  <a:solidFill>
                    <a:srgbClr val="000000"/>
                  </a:solidFill>
                  <a:latin typeface="Verdana" pitchFamily="34" charset="0"/>
                  <a:cs typeface="Arial" charset="0"/>
                </a:rPr>
                <a:t>2</a:t>
              </a:r>
              <a:r>
                <a:rPr lang="en-US" sz="984" i="1">
                  <a:solidFill>
                    <a:srgbClr val="000000"/>
                  </a:solidFill>
                  <a:latin typeface="Verdana" pitchFamily="34" charset="0"/>
                  <a:cs typeface="Arial" charset="0"/>
                </a:rPr>
                <a:t>, f</a:t>
              </a:r>
              <a:r>
                <a:rPr lang="en-US" sz="984" i="1" baseline="-25000">
                  <a:solidFill>
                    <a:srgbClr val="000000"/>
                  </a:solidFill>
                  <a:latin typeface="Verdana" pitchFamily="34" charset="0"/>
                  <a:cs typeface="Arial" charset="0"/>
                </a:rPr>
                <a:t>2</a:t>
              </a:r>
              <a:r>
                <a:rPr lang="en-US" sz="984" i="1">
                  <a:solidFill>
                    <a:srgbClr val="000000"/>
                  </a:solidFill>
                  <a:latin typeface="Verdana" pitchFamily="34" charset="0"/>
                  <a:cs typeface="Arial" charset="0"/>
                </a:rPr>
                <a:t>)</a:t>
              </a:r>
            </a:p>
          </p:txBody>
        </p:sp>
        <p:sp>
          <p:nvSpPr>
            <p:cNvPr id="127" name="Diamond 126"/>
            <p:cNvSpPr/>
            <p:nvPr/>
          </p:nvSpPr>
          <p:spPr bwMode="auto">
            <a:xfrm>
              <a:off x="5261610" y="2613661"/>
              <a:ext cx="228600" cy="304800"/>
            </a:xfrm>
            <a:prstGeom prst="diamond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20" tIns="45710" rIns="91420" bIns="45710" numCol="1" rtlCol="0" anchor="t" anchorCtr="0" compatLnSpc="1">
              <a:prstTxWarp prst="textNoShape">
                <a:avLst/>
              </a:prstTxWarp>
            </a:bodyPr>
            <a:lstStyle/>
            <a:p>
              <a:pPr defTabSz="914165"/>
              <a:endParaRPr lang="en-US" sz="1969" i="1">
                <a:solidFill>
                  <a:srgbClr val="FFFFFF"/>
                </a:solidFill>
                <a:latin typeface="Verdana" pitchFamily="34" charset="0"/>
                <a:cs typeface="Arial" charset="0"/>
              </a:endParaRPr>
            </a:p>
          </p:txBody>
        </p:sp>
        <p:sp>
          <p:nvSpPr>
            <p:cNvPr id="128" name="Diamond 127"/>
            <p:cNvSpPr/>
            <p:nvPr/>
          </p:nvSpPr>
          <p:spPr bwMode="auto">
            <a:xfrm>
              <a:off x="5257800" y="3048001"/>
              <a:ext cx="228600" cy="304800"/>
            </a:xfrm>
            <a:prstGeom prst="diamond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20" tIns="45710" rIns="91420" bIns="45710" numCol="1" rtlCol="0" anchor="t" anchorCtr="0" compatLnSpc="1">
              <a:prstTxWarp prst="textNoShape">
                <a:avLst/>
              </a:prstTxWarp>
            </a:bodyPr>
            <a:lstStyle/>
            <a:p>
              <a:pPr defTabSz="914165"/>
              <a:endParaRPr lang="en-US" sz="1969" i="1">
                <a:solidFill>
                  <a:srgbClr val="FFFFFF"/>
                </a:solidFill>
                <a:latin typeface="Verdana" pitchFamily="34" charset="0"/>
                <a:cs typeface="Arial" charset="0"/>
              </a:endParaRPr>
            </a:p>
          </p:txBody>
        </p:sp>
        <p:sp>
          <p:nvSpPr>
            <p:cNvPr id="129" name="TextBox 128"/>
            <p:cNvSpPr txBox="1"/>
            <p:nvPr/>
          </p:nvSpPr>
          <p:spPr>
            <a:xfrm>
              <a:off x="5425441" y="2651765"/>
              <a:ext cx="694380" cy="243764"/>
            </a:xfrm>
            <a:prstGeom prst="rect">
              <a:avLst/>
            </a:prstGeom>
            <a:noFill/>
          </p:spPr>
          <p:txBody>
            <a:bodyPr wrap="none" lIns="91420" tIns="45710" rIns="91420" bIns="45710" rtlCol="0">
              <a:spAutoFit/>
            </a:bodyPr>
            <a:lstStyle/>
            <a:p>
              <a:pPr algn="l"/>
              <a:r>
                <a:rPr lang="en-US" sz="984" i="1">
                  <a:solidFill>
                    <a:srgbClr val="000000"/>
                  </a:solidFill>
                  <a:latin typeface="Verdana" pitchFamily="34" charset="0"/>
                  <a:cs typeface="Arial" charset="0"/>
                </a:rPr>
                <a:t>V(c</a:t>
              </a:r>
              <a:r>
                <a:rPr lang="en-US" sz="984" i="1" baseline="-25000">
                  <a:solidFill>
                    <a:srgbClr val="000000"/>
                  </a:solidFill>
                  <a:latin typeface="Verdana" pitchFamily="34" charset="0"/>
                  <a:cs typeface="Arial" charset="0"/>
                </a:rPr>
                <a:t>2</a:t>
              </a:r>
              <a:r>
                <a:rPr lang="en-US" sz="984" i="1">
                  <a:solidFill>
                    <a:srgbClr val="000000"/>
                  </a:solidFill>
                  <a:latin typeface="Verdana" pitchFamily="34" charset="0"/>
                  <a:cs typeface="Arial" charset="0"/>
                </a:rPr>
                <a:t>, f</a:t>
              </a:r>
              <a:r>
                <a:rPr lang="en-US" sz="984" i="1" baseline="-25000">
                  <a:solidFill>
                    <a:srgbClr val="000000"/>
                  </a:solidFill>
                  <a:latin typeface="Verdana" pitchFamily="34" charset="0"/>
                  <a:cs typeface="Arial" charset="0"/>
                </a:rPr>
                <a:t>1</a:t>
              </a:r>
              <a:r>
                <a:rPr lang="en-US" sz="984" i="1">
                  <a:solidFill>
                    <a:srgbClr val="000000"/>
                  </a:solidFill>
                  <a:latin typeface="Verdana" pitchFamily="34" charset="0"/>
                  <a:cs typeface="Arial" charset="0"/>
                </a:rPr>
                <a:t>)</a:t>
              </a:r>
            </a:p>
          </p:txBody>
        </p:sp>
        <p:sp>
          <p:nvSpPr>
            <p:cNvPr id="130" name="TextBox 129"/>
            <p:cNvSpPr txBox="1"/>
            <p:nvPr/>
          </p:nvSpPr>
          <p:spPr>
            <a:xfrm>
              <a:off x="5402581" y="3086105"/>
              <a:ext cx="694380" cy="243764"/>
            </a:xfrm>
            <a:prstGeom prst="rect">
              <a:avLst/>
            </a:prstGeom>
            <a:noFill/>
          </p:spPr>
          <p:txBody>
            <a:bodyPr wrap="none" lIns="91420" tIns="45710" rIns="91420" bIns="45710" rtlCol="0">
              <a:spAutoFit/>
            </a:bodyPr>
            <a:lstStyle/>
            <a:p>
              <a:pPr algn="l"/>
              <a:r>
                <a:rPr lang="en-US" sz="984" i="1">
                  <a:solidFill>
                    <a:srgbClr val="000000"/>
                  </a:solidFill>
                  <a:latin typeface="Verdana" pitchFamily="34" charset="0"/>
                  <a:cs typeface="Arial" charset="0"/>
                </a:rPr>
                <a:t>V(c</a:t>
              </a:r>
              <a:r>
                <a:rPr lang="en-US" sz="984" i="1" baseline="-25000">
                  <a:solidFill>
                    <a:srgbClr val="000000"/>
                  </a:solidFill>
                  <a:latin typeface="Verdana" pitchFamily="34" charset="0"/>
                  <a:cs typeface="Arial" charset="0"/>
                </a:rPr>
                <a:t>2</a:t>
              </a:r>
              <a:r>
                <a:rPr lang="en-US" sz="984" i="1">
                  <a:solidFill>
                    <a:srgbClr val="000000"/>
                  </a:solidFill>
                  <a:latin typeface="Verdana" pitchFamily="34" charset="0"/>
                  <a:cs typeface="Arial" charset="0"/>
                </a:rPr>
                <a:t>, f</a:t>
              </a:r>
              <a:r>
                <a:rPr lang="en-US" sz="984" i="1" baseline="-25000">
                  <a:solidFill>
                    <a:srgbClr val="000000"/>
                  </a:solidFill>
                  <a:latin typeface="Verdana" pitchFamily="34" charset="0"/>
                  <a:cs typeface="Arial" charset="0"/>
                </a:rPr>
                <a:t>2</a:t>
              </a:r>
              <a:r>
                <a:rPr lang="en-US" sz="984" i="1">
                  <a:solidFill>
                    <a:srgbClr val="000000"/>
                  </a:solidFill>
                  <a:latin typeface="Verdana" pitchFamily="34" charset="0"/>
                  <a:cs typeface="Arial" charset="0"/>
                </a:rPr>
                <a:t>)</a:t>
              </a:r>
            </a:p>
          </p:txBody>
        </p:sp>
      </p:grpSp>
      <p:sp>
        <p:nvSpPr>
          <p:cNvPr id="103" name="TextBox 102"/>
          <p:cNvSpPr txBox="1"/>
          <p:nvPr/>
        </p:nvSpPr>
        <p:spPr>
          <a:xfrm>
            <a:off x="9854045" y="4419390"/>
            <a:ext cx="685800" cy="276209"/>
          </a:xfrm>
          <a:prstGeom prst="rect">
            <a:avLst/>
          </a:prstGeom>
          <a:noFill/>
        </p:spPr>
        <p:txBody>
          <a:bodyPr wrap="square" lIns="91420" tIns="45710" rIns="91420" bIns="45710" rtlCol="0">
            <a:spAutoFit/>
          </a:bodyPr>
          <a:lstStyle/>
          <a:p>
            <a:pPr algn="l"/>
            <a:r>
              <a:rPr lang="en-US" sz="1195" i="1">
                <a:solidFill>
                  <a:srgbClr val="000000"/>
                </a:solidFill>
                <a:latin typeface="Verdana" pitchFamily="34" charset="0"/>
                <a:cs typeface="Arial" charset="0"/>
              </a:rPr>
              <a:t>V(C,F) 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2E82E29-6835-A46F-40F2-978D152B15B0}"/>
              </a:ext>
            </a:extLst>
          </p:cNvPr>
          <p:cNvSpPr txBox="1">
            <a:spLocks/>
          </p:cNvSpPr>
          <p:nvPr/>
        </p:nvSpPr>
        <p:spPr>
          <a:xfrm>
            <a:off x="226522" y="573928"/>
            <a:ext cx="11045204" cy="869230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 fontScale="90000" lnSpcReduction="20000"/>
          </a:bodyPr>
          <a:lstStyle>
            <a:lvl1pPr algn="ctr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00" b="0" i="0" kern="1200" cap="none" spc="-15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Influence Diagrams are concise, causal, and computational </a:t>
            </a:r>
          </a:p>
        </p:txBody>
      </p:sp>
      <p:sp>
        <p:nvSpPr>
          <p:cNvPr id="8" name="Left-Right Arrow 7">
            <a:extLst>
              <a:ext uri="{FF2B5EF4-FFF2-40B4-BE49-F238E27FC236}">
                <a16:creationId xmlns:a16="http://schemas.microsoft.com/office/drawing/2014/main" id="{39B1AC38-298D-C65F-4E63-614D5415433A}"/>
              </a:ext>
            </a:extLst>
          </p:cNvPr>
          <p:cNvSpPr/>
          <p:nvPr/>
        </p:nvSpPr>
        <p:spPr>
          <a:xfrm>
            <a:off x="6151418" y="4063545"/>
            <a:ext cx="883227" cy="552013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>
    <p:pull dir="l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BFB15A0-328A-5E0A-5069-CAD093CCF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599"/>
            <a:ext cx="9905998" cy="976829"/>
          </a:xfrm>
        </p:spPr>
        <p:txBody>
          <a:bodyPr>
            <a:normAutofit fontScale="90000"/>
          </a:bodyPr>
          <a:lstStyle/>
          <a:p>
            <a:r>
              <a:rPr lang="en-US" dirty="0"/>
              <a:t>The marriage proposal:</a:t>
            </a:r>
            <a:br>
              <a:rPr lang="en-US" dirty="0"/>
            </a:br>
            <a:r>
              <a:rPr lang="en-US" i="1" dirty="0"/>
              <a:t>A coupled influence diagram – statistical model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3BC5F2D-E81C-BE06-D321-F6183DED02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260909"/>
            <a:ext cx="9905998" cy="5370897"/>
          </a:xfrm>
        </p:spPr>
        <p:txBody>
          <a:bodyPr/>
          <a:lstStyle/>
          <a:p>
            <a:r>
              <a:rPr lang="en-US" dirty="0"/>
              <a:t>”Used Car Buyer:” An </a:t>
            </a:r>
            <a:r>
              <a:rPr lang="en-US" dirty="0">
                <a:solidFill>
                  <a:srgbClr val="FFFF00"/>
                </a:solidFill>
              </a:rPr>
              <a:t>influence diagram</a:t>
            </a:r>
            <a:r>
              <a:rPr lang="en-US" dirty="0"/>
              <a:t>: “test before purchase”</a:t>
            </a:r>
          </a:p>
          <a:p>
            <a:r>
              <a:rPr lang="en-US" dirty="0"/>
              <a:t>Informed by a </a:t>
            </a:r>
            <a:r>
              <a:rPr lang="en-US" dirty="0">
                <a:solidFill>
                  <a:srgbClr val="FF0000"/>
                </a:solidFill>
              </a:rPr>
              <a:t>data set </a:t>
            </a:r>
            <a:r>
              <a:rPr lang="en-US" dirty="0"/>
              <a:t>of previous test results.</a:t>
            </a:r>
          </a:p>
          <a:p>
            <a:r>
              <a:rPr lang="en-US" dirty="0"/>
              <a:t>Estimate a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“classification tree” </a:t>
            </a:r>
            <a:r>
              <a:rPr lang="en-US" dirty="0"/>
              <a:t>to predict test results from </a:t>
            </a:r>
            <a:r>
              <a:rPr lang="en-US" dirty="0">
                <a:solidFill>
                  <a:srgbClr val="FF0000"/>
                </a:solidFill>
              </a:rPr>
              <a:t>data</a:t>
            </a:r>
          </a:p>
          <a:p>
            <a:r>
              <a:rPr lang="en-US" dirty="0"/>
              <a:t>Introduce model </a:t>
            </a:r>
            <a:r>
              <a:rPr lang="en-US" dirty="0">
                <a:solidFill>
                  <a:srgbClr val="00B050"/>
                </a:solidFill>
              </a:rPr>
              <a:t>priors </a:t>
            </a:r>
            <a:r>
              <a:rPr lang="en-US" dirty="0"/>
              <a:t>when learning the tree</a:t>
            </a:r>
            <a:r>
              <a:rPr lang="en-US" dirty="0">
                <a:solidFill>
                  <a:srgbClr val="00B050"/>
                </a:solidFill>
              </a:rPr>
              <a:t>.</a:t>
            </a:r>
          </a:p>
          <a:p>
            <a:r>
              <a:rPr lang="en-US" dirty="0"/>
              <a:t>Use the classification tree to create the influence diagram </a:t>
            </a:r>
            <a:r>
              <a:rPr lang="en-US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probability model</a:t>
            </a:r>
            <a:r>
              <a:rPr lang="en-US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03108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B6CAE02-0E19-9C5B-B01F-CD32AB3AF4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D24C46E-3F99-2904-E65B-99C41C704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7548" y="808056"/>
            <a:ext cx="9115240" cy="1077229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Why?</a:t>
            </a:r>
            <a:br>
              <a:rPr lang="en-US" dirty="0"/>
            </a:br>
            <a:r>
              <a:rPr lang="en-US" dirty="0"/>
              <a:t>Because conventional statistic methods don’t work</a:t>
            </a:r>
          </a:p>
        </p:txBody>
      </p:sp>
      <p:graphicFrame>
        <p:nvGraphicFramePr>
          <p:cNvPr id="7" name="Content Placeholder 4">
            <a:extLst>
              <a:ext uri="{FF2B5EF4-FFF2-40B4-BE49-F238E27FC236}">
                <a16:creationId xmlns:a16="http://schemas.microsoft.com/office/drawing/2014/main" id="{C641AED4-89BD-0974-F1CC-4F650523591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62394086"/>
              </p:ext>
            </p:extLst>
          </p:nvPr>
        </p:nvGraphicFramePr>
        <p:xfrm>
          <a:off x="2611808" y="2367883"/>
          <a:ext cx="7958330" cy="33668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1386709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2040C0F-7FC1-78EC-DFE4-E1116268CC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8286" y="0"/>
            <a:ext cx="5695428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B6806E0-B9E4-F92D-8F2A-FAB63AF775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75550" y="5797550"/>
            <a:ext cx="673100" cy="49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47829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dison">
  <a:themeElements>
    <a:clrScheme name="Madison">
      <a:dk1>
        <a:sysClr val="windowText" lastClr="000000"/>
      </a:dk1>
      <a:lt1>
        <a:sysClr val="window" lastClr="FFFFFF"/>
      </a:lt1>
      <a:dk2>
        <a:srgbClr val="1F2D29"/>
      </a:dk2>
      <a:lt2>
        <a:srgbClr val="C5FAEB"/>
      </a:lt2>
      <a:accent1>
        <a:srgbClr val="A1D68B"/>
      </a:accent1>
      <a:accent2>
        <a:srgbClr val="5EC795"/>
      </a:accent2>
      <a:accent3>
        <a:srgbClr val="4DADCF"/>
      </a:accent3>
      <a:accent4>
        <a:srgbClr val="CDB756"/>
      </a:accent4>
      <a:accent5>
        <a:srgbClr val="E29C36"/>
      </a:accent5>
      <a:accent6>
        <a:srgbClr val="8EC0C1"/>
      </a:accent6>
      <a:hlink>
        <a:srgbClr val="6D9D9B"/>
      </a:hlink>
      <a:folHlink>
        <a:srgbClr val="6D8583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6AC10936-2DFC-4054-9ADF-B5E2C5F86190}"/>
    </a:ext>
  </a:extLst>
</a:theme>
</file>

<file path=ppt/theme/theme2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Atlas</Template>
  <TotalTime>30329</TotalTime>
  <Words>1239</Words>
  <Application>Microsoft Macintosh PowerPoint</Application>
  <PresentationFormat>Widescreen</PresentationFormat>
  <Paragraphs>156</Paragraphs>
  <Slides>27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27</vt:i4>
      </vt:variant>
    </vt:vector>
  </HeadingPairs>
  <TitlesOfParts>
    <vt:vector size="40" baseType="lpstr">
      <vt:lpstr>DIN-Medium</vt:lpstr>
      <vt:lpstr>MS Shell Dlg 2</vt:lpstr>
      <vt:lpstr>Aptos</vt:lpstr>
      <vt:lpstr>Arial</vt:lpstr>
      <vt:lpstr>Baskerville Old Face</vt:lpstr>
      <vt:lpstr>Calibri Light</vt:lpstr>
      <vt:lpstr>Candara</vt:lpstr>
      <vt:lpstr>Rockwell</vt:lpstr>
      <vt:lpstr>Verdana</vt:lpstr>
      <vt:lpstr>Wingdings</vt:lpstr>
      <vt:lpstr>Wingdings 3</vt:lpstr>
      <vt:lpstr>Madison</vt:lpstr>
      <vt:lpstr>Atlas</vt:lpstr>
      <vt:lpstr> John Mark Agosta San José State University &amp; Fondata.ai 8 April 2025</vt:lpstr>
      <vt:lpstr>John Mark Agosta Ex-Microsoft, Azure Machine Learning Lecturer San Jose State University Founder Fondata.ai</vt:lpstr>
      <vt:lpstr>Some familiar terms</vt:lpstr>
      <vt:lpstr>“Intelligence” is Rational choice.</vt:lpstr>
      <vt:lpstr>* Influence Diagrams, aka   - Bayes Networks,   - Probabilistic Graphical Models   - Structural Equation Models have three kinds of variables.  * Arcs show the influences among them  * Decision models, as one might draw out in a tree, can be formulated and solved by Influence Diagrams </vt:lpstr>
      <vt:lpstr>PowerPoint Presentation</vt:lpstr>
      <vt:lpstr>The marriage proposal: A coupled influence diagram – statistical model</vt:lpstr>
      <vt:lpstr>Why? Because conventional statistic methods don’t work</vt:lpstr>
      <vt:lpstr>PowerPoint Presentation</vt:lpstr>
      <vt:lpstr>PowerPoint Presentation</vt:lpstr>
      <vt:lpstr>P(”lemon” or “peach” | ig, carb, door test )</vt:lpstr>
      <vt:lpstr>Simulated data from a history of past test results</vt:lpstr>
      <vt:lpstr>For faulty cars,  measurements “ignition_fault” and  “carburetor_fault”  tend to coincide </vt:lpstr>
      <vt:lpstr>A Classification Tree learns the probability distribution of the outcome from data</vt:lpstr>
      <vt:lpstr>PowerPoint Presentation</vt:lpstr>
      <vt:lpstr>CART output</vt:lpstr>
      <vt:lpstr>The leaves of the Classification Tree create the Car Status  conditional probability table. </vt:lpstr>
      <vt:lpstr>P(“lemon” | data ) ≠ P(“lemon” | 𝓔)</vt:lpstr>
      <vt:lpstr>Updating the class prior</vt:lpstr>
      <vt:lpstr>Adjusting the priors  Bayes to the rescue!</vt:lpstr>
      <vt:lpstr>The “test then buy” influence diagram by adding  the prediction model to the Used Car Buyer value model</vt:lpstr>
      <vt:lpstr>PowerPoint Presentation</vt:lpstr>
      <vt:lpstr>Applications:  Where is Decision Modeling Useful?</vt:lpstr>
      <vt:lpstr>The take-away</vt:lpstr>
      <vt:lpstr>Abstract</vt:lpstr>
      <vt:lpstr>Artificial Intelligence?</vt:lpstr>
      <vt:lpstr>Premise: “Intelligence”  is   Rational choice.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John Mark Agosta</dc:creator>
  <cp:lastModifiedBy>John Mark Agosta</cp:lastModifiedBy>
  <cp:revision>18</cp:revision>
  <dcterms:created xsi:type="dcterms:W3CDTF">2025-01-25T00:00:08Z</dcterms:created>
  <dcterms:modified xsi:type="dcterms:W3CDTF">2025-04-08T21:26:33Z</dcterms:modified>
</cp:coreProperties>
</file>

<file path=docProps/thumbnail.jpeg>
</file>